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43"/>
  </p:notesMasterIdLst>
  <p:handoutMasterIdLst>
    <p:handoutMasterId r:id="rId44"/>
  </p:handoutMasterIdLst>
  <p:sldIdLst>
    <p:sldId id="256" r:id="rId3"/>
    <p:sldId id="282" r:id="rId4"/>
    <p:sldId id="283" r:id="rId5"/>
    <p:sldId id="284" r:id="rId6"/>
    <p:sldId id="285" r:id="rId7"/>
    <p:sldId id="286" r:id="rId8"/>
    <p:sldId id="288" r:id="rId9"/>
    <p:sldId id="287" r:id="rId10"/>
    <p:sldId id="289" r:id="rId11"/>
    <p:sldId id="290" r:id="rId12"/>
    <p:sldId id="291" r:id="rId13"/>
    <p:sldId id="292" r:id="rId14"/>
    <p:sldId id="293" r:id="rId15"/>
    <p:sldId id="257" r:id="rId16"/>
    <p:sldId id="268" r:id="rId17"/>
    <p:sldId id="258" r:id="rId18"/>
    <p:sldId id="269" r:id="rId19"/>
    <p:sldId id="259" r:id="rId20"/>
    <p:sldId id="270" r:id="rId21"/>
    <p:sldId id="271" r:id="rId22"/>
    <p:sldId id="260" r:id="rId23"/>
    <p:sldId id="272" r:id="rId24"/>
    <p:sldId id="262" r:id="rId25"/>
    <p:sldId id="263" r:id="rId26"/>
    <p:sldId id="273" r:id="rId27"/>
    <p:sldId id="294" r:id="rId28"/>
    <p:sldId id="295" r:id="rId29"/>
    <p:sldId id="264" r:id="rId30"/>
    <p:sldId id="274" r:id="rId31"/>
    <p:sldId id="265" r:id="rId32"/>
    <p:sldId id="275" r:id="rId33"/>
    <p:sldId id="266" r:id="rId34"/>
    <p:sldId id="276" r:id="rId35"/>
    <p:sldId id="267" r:id="rId36"/>
    <p:sldId id="277" r:id="rId37"/>
    <p:sldId id="278" r:id="rId38"/>
    <p:sldId id="279" r:id="rId39"/>
    <p:sldId id="280" r:id="rId40"/>
    <p:sldId id="281" r:id="rId41"/>
    <p:sldId id="296" r:id="rId42"/>
  </p:sldIdLst>
  <p:sldSz cx="9144000" cy="6858000" type="screen4x3"/>
  <p:notesSz cx="6858000" cy="9144000"/>
  <p:defaultTex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482B"/>
    <a:srgbClr val="C75806"/>
    <a:srgbClr val="000000"/>
    <a:srgbClr val="00499F"/>
    <a:srgbClr val="0CC1E0"/>
    <a:srgbClr val="1B00FE"/>
    <a:srgbClr val="FFFFFF"/>
    <a:srgbClr val="A7DA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7" autoAdjust="0"/>
    <p:restoredTop sz="94660" autoAdjust="0"/>
  </p:normalViewPr>
  <p:slideViewPr>
    <p:cSldViewPr>
      <p:cViewPr varScale="1">
        <p:scale>
          <a:sx n="95" d="100"/>
          <a:sy n="95" d="100"/>
        </p:scale>
        <p:origin x="136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171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2080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ru-RU"/>
          </a:p>
        </p:txBody>
      </p:sp>
      <p:sp>
        <p:nvSpPr>
          <p:cNvPr id="696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ru-RU"/>
          </a:p>
        </p:txBody>
      </p:sp>
      <p:sp>
        <p:nvSpPr>
          <p:cNvPr id="696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696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ru-RU"/>
          </a:p>
        </p:txBody>
      </p:sp>
      <p:sp>
        <p:nvSpPr>
          <p:cNvPr id="696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2A9192C1-19AF-4E82-828E-DBD6660BA3E1}" type="slidenum">
              <a:rPr lang="ru-RU"/>
              <a:pPr/>
              <a:t>‹N›</a:t>
            </a:fld>
            <a:endParaRPr lang="ru-RU"/>
          </a:p>
        </p:txBody>
      </p:sp>
    </p:spTree>
    <p:extLst>
      <p:ext uri="{BB962C8B-B14F-4D97-AF65-F5344CB8AC3E}">
        <p14:creationId xmlns:p14="http://schemas.microsoft.com/office/powerpoint/2010/main" val="138533602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4213" y="2133600"/>
            <a:ext cx="3024187" cy="1079500"/>
          </a:xfrm>
          <a:effectLst>
            <a:outerShdw dist="17961" dir="2700000" algn="ctr" rotWithShape="0">
              <a:schemeClr val="bg2"/>
            </a:outerShdw>
          </a:effectLst>
        </p:spPr>
        <p:txBody>
          <a:bodyPr/>
          <a:lstStyle>
            <a:lvl1pPr>
              <a:defRPr/>
            </a:lvl1pPr>
          </a:lstStyle>
          <a:p>
            <a:pPr lvl="0"/>
            <a:r>
              <a:rPr lang="ru-RU" noProof="0"/>
              <a:t>Образец заголовка</a:t>
            </a:r>
          </a:p>
        </p:txBody>
      </p:sp>
      <p:sp>
        <p:nvSpPr>
          <p:cNvPr id="5123" name="Rectangle 3"/>
          <p:cNvSpPr>
            <a:spLocks noGrp="1" noChangeArrowheads="1"/>
          </p:cNvSpPr>
          <p:nvPr>
            <p:ph type="subTitle" idx="1"/>
          </p:nvPr>
        </p:nvSpPr>
        <p:spPr>
          <a:xfrm>
            <a:off x="684213" y="3357563"/>
            <a:ext cx="3024187" cy="696912"/>
          </a:xfrm>
          <a:effectLst>
            <a:outerShdw dist="17961" dir="2700000" algn="ctr" rotWithShape="0">
              <a:schemeClr val="bg2"/>
            </a:outerShdw>
          </a:effectLst>
        </p:spPr>
        <p:txBody>
          <a:bodyPr/>
          <a:lstStyle>
            <a:lvl1pPr marL="0" indent="0">
              <a:buFontTx/>
              <a:buNone/>
              <a:defRPr sz="1600"/>
            </a:lvl1pPr>
          </a:lstStyle>
          <a:p>
            <a:pPr lvl="0"/>
            <a:r>
              <a:rPr lang="ru-RU" noProof="0"/>
              <a:t>Образец подзаголовка</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4264079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1692915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84213" y="1773238"/>
            <a:ext cx="3416300"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252913" y="1773238"/>
            <a:ext cx="3416300" cy="4824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628851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439060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Tree>
    <p:extLst>
      <p:ext uri="{BB962C8B-B14F-4D97-AF65-F5344CB8AC3E}">
        <p14:creationId xmlns:p14="http://schemas.microsoft.com/office/powerpoint/2010/main" val="3398383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9203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2627739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53372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69889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5922963" y="476250"/>
            <a:ext cx="1746250" cy="6121400"/>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84213" y="476250"/>
            <a:ext cx="5086350" cy="6121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698689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299796D-65E5-4A3D-9243-D33555581620}" type="slidenum">
              <a:rPr lang="ru-RU"/>
              <a:pPr/>
              <a:t>‹N›</a:t>
            </a:fld>
            <a:endParaRPr lang="ru-RU"/>
          </a:p>
        </p:txBody>
      </p:sp>
    </p:spTree>
    <p:extLst>
      <p:ext uri="{BB962C8B-B14F-4D97-AF65-F5344CB8AC3E}">
        <p14:creationId xmlns:p14="http://schemas.microsoft.com/office/powerpoint/2010/main" val="1775880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6F175DC-41D8-41B4-B072-AB05667A72D6}" type="slidenum">
              <a:rPr lang="ru-RU"/>
              <a:pPr/>
              <a:t>‹N›</a:t>
            </a:fld>
            <a:endParaRPr lang="ru-RU"/>
          </a:p>
        </p:txBody>
      </p:sp>
    </p:spTree>
    <p:extLst>
      <p:ext uri="{BB962C8B-B14F-4D97-AF65-F5344CB8AC3E}">
        <p14:creationId xmlns:p14="http://schemas.microsoft.com/office/powerpoint/2010/main" val="1811451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C1A7417-8D80-4647-85BD-B4220EFF4481}" type="slidenum">
              <a:rPr lang="ru-RU"/>
              <a:pPr/>
              <a:t>‹N›</a:t>
            </a:fld>
            <a:endParaRPr lang="ru-RU"/>
          </a:p>
        </p:txBody>
      </p:sp>
    </p:spTree>
    <p:extLst>
      <p:ext uri="{BB962C8B-B14F-4D97-AF65-F5344CB8AC3E}">
        <p14:creationId xmlns:p14="http://schemas.microsoft.com/office/powerpoint/2010/main" val="3759206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1908175" y="1600200"/>
            <a:ext cx="33131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5373688" y="1600200"/>
            <a:ext cx="33131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CEA81EBB-8C62-4E19-88E1-607A3F43F20B}" type="slidenum">
              <a:rPr lang="ru-RU"/>
              <a:pPr/>
              <a:t>‹N›</a:t>
            </a:fld>
            <a:endParaRPr lang="ru-RU"/>
          </a:p>
        </p:txBody>
      </p:sp>
    </p:spTree>
    <p:extLst>
      <p:ext uri="{BB962C8B-B14F-4D97-AF65-F5344CB8AC3E}">
        <p14:creationId xmlns:p14="http://schemas.microsoft.com/office/powerpoint/2010/main" val="332916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E6D505A0-974A-4A94-8D56-7D8DD3BB299E}" type="slidenum">
              <a:rPr lang="ru-RU"/>
              <a:pPr/>
              <a:t>‹N›</a:t>
            </a:fld>
            <a:endParaRPr lang="ru-RU"/>
          </a:p>
        </p:txBody>
      </p:sp>
    </p:spTree>
    <p:extLst>
      <p:ext uri="{BB962C8B-B14F-4D97-AF65-F5344CB8AC3E}">
        <p14:creationId xmlns:p14="http://schemas.microsoft.com/office/powerpoint/2010/main" val="671457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8983D5F0-CA59-4475-A665-78D188D66249}" type="slidenum">
              <a:rPr lang="ru-RU"/>
              <a:pPr/>
              <a:t>‹N›</a:t>
            </a:fld>
            <a:endParaRPr lang="ru-RU"/>
          </a:p>
        </p:txBody>
      </p:sp>
    </p:spTree>
    <p:extLst>
      <p:ext uri="{BB962C8B-B14F-4D97-AF65-F5344CB8AC3E}">
        <p14:creationId xmlns:p14="http://schemas.microsoft.com/office/powerpoint/2010/main" val="30846646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043CF118-2B67-48A8-AC45-3498EE89CB5F}" type="slidenum">
              <a:rPr lang="ru-RU"/>
              <a:pPr/>
              <a:t>‹N›</a:t>
            </a:fld>
            <a:endParaRPr lang="ru-RU"/>
          </a:p>
        </p:txBody>
      </p:sp>
    </p:spTree>
    <p:extLst>
      <p:ext uri="{BB962C8B-B14F-4D97-AF65-F5344CB8AC3E}">
        <p14:creationId xmlns:p14="http://schemas.microsoft.com/office/powerpoint/2010/main" val="41899820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DFD45B43-7677-47BB-A015-1659EF381F1D}" type="slidenum">
              <a:rPr lang="ru-RU"/>
              <a:pPr/>
              <a:t>‹N›</a:t>
            </a:fld>
            <a:endParaRPr lang="ru-RU"/>
          </a:p>
        </p:txBody>
      </p:sp>
    </p:spTree>
    <p:extLst>
      <p:ext uri="{BB962C8B-B14F-4D97-AF65-F5344CB8AC3E}">
        <p14:creationId xmlns:p14="http://schemas.microsoft.com/office/powerpoint/2010/main" val="28090774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81FA256E-6A4C-40D8-B88B-43F58CAFEF07}" type="slidenum">
              <a:rPr lang="ru-RU"/>
              <a:pPr/>
              <a:t>‹N›</a:t>
            </a:fld>
            <a:endParaRPr lang="ru-RU"/>
          </a:p>
        </p:txBody>
      </p:sp>
    </p:spTree>
    <p:extLst>
      <p:ext uri="{BB962C8B-B14F-4D97-AF65-F5344CB8AC3E}">
        <p14:creationId xmlns:p14="http://schemas.microsoft.com/office/powerpoint/2010/main" val="1384327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5CC1381-B68C-4773-A1E7-7A4391B36CFD}" type="slidenum">
              <a:rPr lang="ru-RU"/>
              <a:pPr/>
              <a:t>‹N›</a:t>
            </a:fld>
            <a:endParaRPr lang="ru-RU"/>
          </a:p>
        </p:txBody>
      </p:sp>
    </p:spTree>
    <p:extLst>
      <p:ext uri="{BB962C8B-B14F-4D97-AF65-F5344CB8AC3E}">
        <p14:creationId xmlns:p14="http://schemas.microsoft.com/office/powerpoint/2010/main" val="39834999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992938" y="274638"/>
            <a:ext cx="1693862"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1908175" y="274638"/>
            <a:ext cx="4932363"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BC4A32C7-CD97-48A5-A0CF-B75E7D09359F}" type="slidenum">
              <a:rPr lang="ru-RU"/>
              <a:pPr/>
              <a:t>‹N›</a:t>
            </a:fld>
            <a:endParaRPr lang="ru-RU"/>
          </a:p>
        </p:txBody>
      </p:sp>
    </p:spTree>
    <p:extLst>
      <p:ext uri="{BB962C8B-B14F-4D97-AF65-F5344CB8AC3E}">
        <p14:creationId xmlns:p14="http://schemas.microsoft.com/office/powerpoint/2010/main" val="2179949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4213" y="476250"/>
            <a:ext cx="6983412"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Rectangle 3"/>
          <p:cNvSpPr>
            <a:spLocks noGrp="1" noChangeArrowheads="1"/>
          </p:cNvSpPr>
          <p:nvPr>
            <p:ph type="body" idx="1"/>
          </p:nvPr>
        </p:nvSpPr>
        <p:spPr bwMode="auto">
          <a:xfrm>
            <a:off x="684213" y="1773238"/>
            <a:ext cx="6985000" cy="482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1" fontAlgn="base" hangingPunct="1">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Dosis" pitchFamily="2" charset="0"/>
        </a:defRPr>
      </a:lvl2pPr>
      <a:lvl3pPr algn="l" rtl="0" eaLnBrk="1" fontAlgn="base" hangingPunct="1">
        <a:spcBef>
          <a:spcPct val="0"/>
        </a:spcBef>
        <a:spcAft>
          <a:spcPct val="0"/>
        </a:spcAft>
        <a:defRPr sz="3200">
          <a:solidFill>
            <a:schemeClr val="bg1"/>
          </a:solidFill>
          <a:latin typeface="Dosis" pitchFamily="2" charset="0"/>
        </a:defRPr>
      </a:lvl3pPr>
      <a:lvl4pPr algn="l" rtl="0" eaLnBrk="1" fontAlgn="base" hangingPunct="1">
        <a:spcBef>
          <a:spcPct val="0"/>
        </a:spcBef>
        <a:spcAft>
          <a:spcPct val="0"/>
        </a:spcAft>
        <a:defRPr sz="3200">
          <a:solidFill>
            <a:schemeClr val="bg1"/>
          </a:solidFill>
          <a:latin typeface="Dosis" pitchFamily="2" charset="0"/>
        </a:defRPr>
      </a:lvl4pPr>
      <a:lvl5pPr algn="l" rtl="0" eaLnBrk="1" fontAlgn="base" hangingPunct="1">
        <a:spcBef>
          <a:spcPct val="0"/>
        </a:spcBef>
        <a:spcAft>
          <a:spcPct val="0"/>
        </a:spcAft>
        <a:defRPr sz="3200">
          <a:solidFill>
            <a:schemeClr val="bg1"/>
          </a:solidFill>
          <a:latin typeface="Dosis" pitchFamily="2" charset="0"/>
        </a:defRPr>
      </a:lvl5pPr>
      <a:lvl6pPr marL="457200" algn="l" rtl="0" eaLnBrk="1" fontAlgn="base" hangingPunct="1">
        <a:spcBef>
          <a:spcPct val="0"/>
        </a:spcBef>
        <a:spcAft>
          <a:spcPct val="0"/>
        </a:spcAft>
        <a:defRPr sz="3200">
          <a:solidFill>
            <a:schemeClr val="bg1"/>
          </a:solidFill>
          <a:latin typeface="Dosis" pitchFamily="2" charset="0"/>
        </a:defRPr>
      </a:lvl6pPr>
      <a:lvl7pPr marL="914400" algn="l" rtl="0" eaLnBrk="1" fontAlgn="base" hangingPunct="1">
        <a:spcBef>
          <a:spcPct val="0"/>
        </a:spcBef>
        <a:spcAft>
          <a:spcPct val="0"/>
        </a:spcAft>
        <a:defRPr sz="3200">
          <a:solidFill>
            <a:schemeClr val="bg1"/>
          </a:solidFill>
          <a:latin typeface="Dosis" pitchFamily="2" charset="0"/>
        </a:defRPr>
      </a:lvl7pPr>
      <a:lvl8pPr marL="1371600" algn="l" rtl="0" eaLnBrk="1" fontAlgn="base" hangingPunct="1">
        <a:spcBef>
          <a:spcPct val="0"/>
        </a:spcBef>
        <a:spcAft>
          <a:spcPct val="0"/>
        </a:spcAft>
        <a:defRPr sz="3200">
          <a:solidFill>
            <a:schemeClr val="bg1"/>
          </a:solidFill>
          <a:latin typeface="Dosis" pitchFamily="2" charset="0"/>
        </a:defRPr>
      </a:lvl8pPr>
      <a:lvl9pPr marL="1828800" algn="l" rtl="0" eaLnBrk="1" fontAlgn="base" hangingPunct="1">
        <a:spcBef>
          <a:spcPct val="0"/>
        </a:spcBef>
        <a:spcAft>
          <a:spcPct val="0"/>
        </a:spcAft>
        <a:defRPr sz="3200">
          <a:solidFill>
            <a:schemeClr val="bg1"/>
          </a:solidFill>
          <a:latin typeface="Dosis" pitchFamily="2" charset="0"/>
        </a:defRPr>
      </a:lvl9pPr>
    </p:titleStyle>
    <p:bodyStyle>
      <a:lvl1pPr marL="342900" indent="-342900" algn="l" rtl="0" eaLnBrk="1" fontAlgn="base" hangingPunct="1">
        <a:spcBef>
          <a:spcPct val="20000"/>
        </a:spcBef>
        <a:spcAft>
          <a:spcPct val="0"/>
        </a:spcAft>
        <a:buChar char="•"/>
        <a:defRPr sz="20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000">
          <a:solidFill>
            <a:schemeClr val="bg1"/>
          </a:solidFill>
          <a:latin typeface="+mn-lt"/>
        </a:defRPr>
      </a:lvl2pPr>
      <a:lvl3pPr marL="1143000" indent="-228600" algn="l" rtl="0" eaLnBrk="1" fontAlgn="base" hangingPunct="1">
        <a:spcBef>
          <a:spcPct val="20000"/>
        </a:spcBef>
        <a:spcAft>
          <a:spcPct val="0"/>
        </a:spcAft>
        <a:buChar char="•"/>
        <a:defRPr sz="20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bwMode="auto">
          <a:xfrm>
            <a:off x="1908175" y="274638"/>
            <a:ext cx="670718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t>Click to edit Master title style</a:t>
            </a:r>
          </a:p>
        </p:txBody>
      </p:sp>
      <p:sp>
        <p:nvSpPr>
          <p:cNvPr id="190467" name="Rectangle 3"/>
          <p:cNvSpPr>
            <a:spLocks noGrp="1" noChangeArrowheads="1"/>
          </p:cNvSpPr>
          <p:nvPr>
            <p:ph type="body" idx="1"/>
          </p:nvPr>
        </p:nvSpPr>
        <p:spPr bwMode="auto">
          <a:xfrm>
            <a:off x="1908175" y="1600200"/>
            <a:ext cx="677862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19046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vl1pPr>
          </a:lstStyle>
          <a:p>
            <a:endParaRPr lang="ru-RU"/>
          </a:p>
        </p:txBody>
      </p:sp>
      <p:sp>
        <p:nvSpPr>
          <p:cNvPr id="19046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vl1pPr>
          </a:lstStyle>
          <a:p>
            <a:endParaRPr lang="ru-RU"/>
          </a:p>
        </p:txBody>
      </p:sp>
      <p:sp>
        <p:nvSpPr>
          <p:cNvPr id="19047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fld id="{D43D5E39-B75A-4E3E-BD54-C8C5E42BC0DB}" type="slidenum">
              <a:rPr lang="ru-RU"/>
              <a:pPr/>
              <a:t>‹N›</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defRPr sz="3200">
          <a:solidFill>
            <a:srgbClr val="666666"/>
          </a:solidFill>
          <a:latin typeface="+mj-lt"/>
          <a:ea typeface="+mj-ea"/>
          <a:cs typeface="+mj-cs"/>
        </a:defRPr>
      </a:lvl1pPr>
      <a:lvl2pPr algn="l" rtl="0" fontAlgn="base">
        <a:spcBef>
          <a:spcPct val="0"/>
        </a:spcBef>
        <a:spcAft>
          <a:spcPct val="0"/>
        </a:spcAft>
        <a:defRPr sz="3200">
          <a:solidFill>
            <a:srgbClr val="666666"/>
          </a:solidFill>
          <a:latin typeface="Dosis" pitchFamily="2" charset="0"/>
        </a:defRPr>
      </a:lvl2pPr>
      <a:lvl3pPr algn="l" rtl="0" fontAlgn="base">
        <a:spcBef>
          <a:spcPct val="0"/>
        </a:spcBef>
        <a:spcAft>
          <a:spcPct val="0"/>
        </a:spcAft>
        <a:defRPr sz="3200">
          <a:solidFill>
            <a:srgbClr val="666666"/>
          </a:solidFill>
          <a:latin typeface="Dosis" pitchFamily="2" charset="0"/>
        </a:defRPr>
      </a:lvl3pPr>
      <a:lvl4pPr algn="l" rtl="0" fontAlgn="base">
        <a:spcBef>
          <a:spcPct val="0"/>
        </a:spcBef>
        <a:spcAft>
          <a:spcPct val="0"/>
        </a:spcAft>
        <a:defRPr sz="3200">
          <a:solidFill>
            <a:srgbClr val="666666"/>
          </a:solidFill>
          <a:latin typeface="Dosis" pitchFamily="2" charset="0"/>
        </a:defRPr>
      </a:lvl4pPr>
      <a:lvl5pPr algn="l" rtl="0" fontAlgn="base">
        <a:spcBef>
          <a:spcPct val="0"/>
        </a:spcBef>
        <a:spcAft>
          <a:spcPct val="0"/>
        </a:spcAft>
        <a:defRPr sz="3200">
          <a:solidFill>
            <a:srgbClr val="666666"/>
          </a:solidFill>
          <a:latin typeface="Dosis" pitchFamily="2" charset="0"/>
        </a:defRPr>
      </a:lvl5pPr>
      <a:lvl6pPr marL="457200" algn="l" rtl="0" fontAlgn="base">
        <a:spcBef>
          <a:spcPct val="0"/>
        </a:spcBef>
        <a:spcAft>
          <a:spcPct val="0"/>
        </a:spcAft>
        <a:defRPr sz="3200">
          <a:solidFill>
            <a:srgbClr val="666666"/>
          </a:solidFill>
          <a:latin typeface="Dosis" pitchFamily="2" charset="0"/>
        </a:defRPr>
      </a:lvl6pPr>
      <a:lvl7pPr marL="914400" algn="l" rtl="0" fontAlgn="base">
        <a:spcBef>
          <a:spcPct val="0"/>
        </a:spcBef>
        <a:spcAft>
          <a:spcPct val="0"/>
        </a:spcAft>
        <a:defRPr sz="3200">
          <a:solidFill>
            <a:srgbClr val="666666"/>
          </a:solidFill>
          <a:latin typeface="Dosis" pitchFamily="2" charset="0"/>
        </a:defRPr>
      </a:lvl7pPr>
      <a:lvl8pPr marL="1371600" algn="l" rtl="0" fontAlgn="base">
        <a:spcBef>
          <a:spcPct val="0"/>
        </a:spcBef>
        <a:spcAft>
          <a:spcPct val="0"/>
        </a:spcAft>
        <a:defRPr sz="3200">
          <a:solidFill>
            <a:srgbClr val="666666"/>
          </a:solidFill>
          <a:latin typeface="Dosis" pitchFamily="2" charset="0"/>
        </a:defRPr>
      </a:lvl8pPr>
      <a:lvl9pPr marL="1828800" algn="l" rtl="0" fontAlgn="base">
        <a:spcBef>
          <a:spcPct val="0"/>
        </a:spcBef>
        <a:spcAft>
          <a:spcPct val="0"/>
        </a:spcAft>
        <a:defRPr sz="3200">
          <a:solidFill>
            <a:srgbClr val="666666"/>
          </a:solidFill>
          <a:latin typeface="Dosis" pitchFamily="2" charset="0"/>
        </a:defRPr>
      </a:lvl9pPr>
    </p:titleStyle>
    <p:bodyStyle>
      <a:lvl1pPr marL="342900" indent="-342900" algn="l" rtl="0" fontAlgn="base">
        <a:spcBef>
          <a:spcPct val="20000"/>
        </a:spcBef>
        <a:spcAft>
          <a:spcPct val="0"/>
        </a:spcAft>
        <a:buChar char="•"/>
        <a:defRPr sz="2000">
          <a:solidFill>
            <a:srgbClr val="666666"/>
          </a:solidFill>
          <a:latin typeface="+mn-lt"/>
          <a:ea typeface="+mn-ea"/>
          <a:cs typeface="+mn-cs"/>
        </a:defRPr>
      </a:lvl1pPr>
      <a:lvl2pPr marL="742950" indent="-285750" algn="l" rtl="0" fontAlgn="base">
        <a:spcBef>
          <a:spcPct val="20000"/>
        </a:spcBef>
        <a:spcAft>
          <a:spcPct val="0"/>
        </a:spcAft>
        <a:buChar char="–"/>
        <a:defRPr sz="2000">
          <a:solidFill>
            <a:srgbClr val="666666"/>
          </a:solidFill>
          <a:latin typeface="+mn-lt"/>
        </a:defRPr>
      </a:lvl2pPr>
      <a:lvl3pPr marL="1143000" indent="-228600" algn="l" rtl="0" fontAlgn="base">
        <a:spcBef>
          <a:spcPct val="20000"/>
        </a:spcBef>
        <a:spcAft>
          <a:spcPct val="0"/>
        </a:spcAft>
        <a:buChar char="•"/>
        <a:defRPr sz="2000">
          <a:solidFill>
            <a:srgbClr val="666666"/>
          </a:solidFill>
          <a:latin typeface="+mn-lt"/>
        </a:defRPr>
      </a:lvl3pPr>
      <a:lvl4pPr marL="1600200" indent="-228600" algn="l" rtl="0" fontAlgn="base">
        <a:spcBef>
          <a:spcPct val="20000"/>
        </a:spcBef>
        <a:spcAft>
          <a:spcPct val="0"/>
        </a:spcAft>
        <a:buChar char="–"/>
        <a:defRPr sz="2000">
          <a:solidFill>
            <a:srgbClr val="666666"/>
          </a:solidFill>
          <a:latin typeface="+mn-lt"/>
        </a:defRPr>
      </a:lvl4pPr>
      <a:lvl5pPr marL="2057400" indent="-228600" algn="l" rtl="0" fontAlgn="base">
        <a:spcBef>
          <a:spcPct val="20000"/>
        </a:spcBef>
        <a:spcAft>
          <a:spcPct val="0"/>
        </a:spcAft>
        <a:buChar char="»"/>
        <a:defRPr sz="2000">
          <a:solidFill>
            <a:srgbClr val="666666"/>
          </a:solidFill>
          <a:latin typeface="+mn-lt"/>
        </a:defRPr>
      </a:lvl5pPr>
      <a:lvl6pPr marL="2514600" indent="-228600" algn="l" rtl="0" fontAlgn="base">
        <a:spcBef>
          <a:spcPct val="20000"/>
        </a:spcBef>
        <a:spcAft>
          <a:spcPct val="0"/>
        </a:spcAft>
        <a:buChar char="»"/>
        <a:defRPr sz="2000">
          <a:solidFill>
            <a:srgbClr val="666666"/>
          </a:solidFill>
          <a:latin typeface="+mn-lt"/>
        </a:defRPr>
      </a:lvl6pPr>
      <a:lvl7pPr marL="2971800" indent="-228600" algn="l" rtl="0" fontAlgn="base">
        <a:spcBef>
          <a:spcPct val="20000"/>
        </a:spcBef>
        <a:spcAft>
          <a:spcPct val="0"/>
        </a:spcAft>
        <a:buChar char="»"/>
        <a:defRPr sz="2000">
          <a:solidFill>
            <a:srgbClr val="666666"/>
          </a:solidFill>
          <a:latin typeface="+mn-lt"/>
        </a:defRPr>
      </a:lvl7pPr>
      <a:lvl8pPr marL="3429000" indent="-228600" algn="l" rtl="0" fontAlgn="base">
        <a:spcBef>
          <a:spcPct val="20000"/>
        </a:spcBef>
        <a:spcAft>
          <a:spcPct val="0"/>
        </a:spcAft>
        <a:buChar char="»"/>
        <a:defRPr sz="2000">
          <a:solidFill>
            <a:srgbClr val="666666"/>
          </a:solidFill>
          <a:latin typeface="+mn-lt"/>
        </a:defRPr>
      </a:lvl8pPr>
      <a:lvl9pPr marL="3886200" indent="-228600" algn="l" rtl="0" fontAlgn="base">
        <a:spcBef>
          <a:spcPct val="20000"/>
        </a:spcBef>
        <a:spcAft>
          <a:spcPct val="0"/>
        </a:spcAft>
        <a:buChar char="»"/>
        <a:defRPr sz="2000">
          <a:solidFill>
            <a:srgbClr val="666666"/>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8" name="Rectangle 12"/>
          <p:cNvSpPr>
            <a:spLocks noGrp="1" noChangeArrowheads="1"/>
          </p:cNvSpPr>
          <p:nvPr>
            <p:ph type="ctrTitle"/>
          </p:nvPr>
        </p:nvSpPr>
        <p:spPr>
          <a:xfrm>
            <a:off x="251520" y="2852936"/>
            <a:ext cx="3816424" cy="1151830"/>
          </a:xfrm>
        </p:spPr>
        <p:txBody>
          <a:bodyPr/>
          <a:lstStyle/>
          <a:p>
            <a:r>
              <a:rPr lang="it-IT" dirty="0">
                <a:latin typeface="Academy Engraved LET Plain" panose="02000000000000000000" pitchFamily="2" charset="0"/>
              </a:rPr>
              <a:t>ALIMENTAZIONE COME PARTE DELLA TERAPIA</a:t>
            </a:r>
            <a:endParaRPr lang="en-US" dirty="0">
              <a:latin typeface="Academy Engraved LET Plain" panose="02000000000000000000" pitchFamily="2" charset="0"/>
            </a:endParaRPr>
          </a:p>
        </p:txBody>
      </p:sp>
      <p:pic>
        <p:nvPicPr>
          <p:cNvPr id="13" name="Immagine 12">
            <a:extLst>
              <a:ext uri="{FF2B5EF4-FFF2-40B4-BE49-F238E27FC236}">
                <a16:creationId xmlns:a16="http://schemas.microsoft.com/office/drawing/2014/main" id="{0DD111E3-6840-1A40-81C8-CA1A35588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8698" y="5013176"/>
            <a:ext cx="1882068" cy="1449192"/>
          </a:xfrm>
          <a:prstGeom prst="rect">
            <a:avLst/>
          </a:prstGeom>
        </p:spPr>
      </p:pic>
      <p:sp>
        <p:nvSpPr>
          <p:cNvPr id="14" name="CasellaDiTesto 13">
            <a:extLst>
              <a:ext uri="{FF2B5EF4-FFF2-40B4-BE49-F238E27FC236}">
                <a16:creationId xmlns:a16="http://schemas.microsoft.com/office/drawing/2014/main" id="{6996FD3B-3FC9-A94E-825F-6ADB521F93E4}"/>
              </a:ext>
            </a:extLst>
          </p:cNvPr>
          <p:cNvSpPr txBox="1"/>
          <p:nvPr/>
        </p:nvSpPr>
        <p:spPr>
          <a:xfrm>
            <a:off x="611560" y="548680"/>
            <a:ext cx="3365024" cy="892552"/>
          </a:xfrm>
          <a:prstGeom prst="rect">
            <a:avLst/>
          </a:prstGeom>
          <a:noFill/>
        </p:spPr>
        <p:txBody>
          <a:bodyPr wrap="none" rtlCol="0">
            <a:spAutoFit/>
          </a:bodyPr>
          <a:lstStyle/>
          <a:p>
            <a:pPr algn="just"/>
            <a:r>
              <a:rPr lang="it-IT" sz="2600" dirty="0">
                <a:solidFill>
                  <a:schemeClr val="bg1"/>
                </a:solidFill>
                <a:latin typeface="Academy Engraved LET Plain" panose="02000000000000000000" pitchFamily="2" charset="0"/>
              </a:rPr>
              <a:t>Dott. Stefano Filipponi</a:t>
            </a:r>
          </a:p>
          <a:p>
            <a:pPr algn="just"/>
            <a:r>
              <a:rPr lang="it-IT" sz="2600" dirty="0">
                <a:solidFill>
                  <a:schemeClr val="bg1"/>
                </a:solidFill>
                <a:latin typeface="Academy Engraved LET Plain" panose="02000000000000000000" pitchFamily="2" charset="0"/>
              </a:rPr>
              <a:t>Dietista Fitoterapeuta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7C60613-B780-824B-AF32-E0FAF7F75BC7}"/>
              </a:ext>
            </a:extLst>
          </p:cNvPr>
          <p:cNvSpPr>
            <a:spLocks noGrp="1"/>
          </p:cNvSpPr>
          <p:nvPr>
            <p:ph idx="1"/>
          </p:nvPr>
        </p:nvSpPr>
        <p:spPr>
          <a:xfrm>
            <a:off x="323528" y="1556792"/>
            <a:ext cx="6985000" cy="3023914"/>
          </a:xfrm>
        </p:spPr>
        <p:txBody>
          <a:bodyPr/>
          <a:lstStyle/>
          <a:p>
            <a:pPr marL="0" indent="0" algn="just">
              <a:buNone/>
            </a:pPr>
            <a:r>
              <a:rPr lang="it-IT" sz="2600" b="1" dirty="0">
                <a:latin typeface="Academy Engraved LET Plain" panose="02000000000000000000" pitchFamily="2" charset="0"/>
              </a:rPr>
              <a:t>Dopo qualsiasi tipologia di intervento ci sono dei protocolli che possono aiutare nella ripresa e nella qualità del risultato finale. Il trapianto è uno di questi. </a:t>
            </a:r>
          </a:p>
          <a:p>
            <a:pPr marL="0" indent="0" algn="just">
              <a:buNone/>
            </a:pPr>
            <a:r>
              <a:rPr lang="it-IT" sz="2600" b="1" dirty="0">
                <a:latin typeface="Academy Engraved LET Plain" panose="02000000000000000000" pitchFamily="2" charset="0"/>
              </a:rPr>
              <a:t>Quindi avere una buona compliance alimentare incide sulla qualità nel post trapianto.</a:t>
            </a:r>
          </a:p>
        </p:txBody>
      </p:sp>
    </p:spTree>
    <p:extLst>
      <p:ext uri="{BB962C8B-B14F-4D97-AF65-F5344CB8AC3E}">
        <p14:creationId xmlns:p14="http://schemas.microsoft.com/office/powerpoint/2010/main" val="1529740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3CF5219-144F-5549-A47B-BBEF8E27F786}"/>
              </a:ext>
            </a:extLst>
          </p:cNvPr>
          <p:cNvSpPr>
            <a:spLocks noGrp="1"/>
          </p:cNvSpPr>
          <p:nvPr>
            <p:ph idx="1"/>
          </p:nvPr>
        </p:nvSpPr>
        <p:spPr>
          <a:xfrm>
            <a:off x="683568" y="1484784"/>
            <a:ext cx="6552083" cy="4752528"/>
          </a:xfrm>
        </p:spPr>
        <p:txBody>
          <a:bodyPr/>
          <a:lstStyle/>
          <a:p>
            <a:pPr marL="0" indent="0" algn="just">
              <a:buNone/>
            </a:pPr>
            <a:r>
              <a:rPr lang="it-IT" sz="2600" b="1" dirty="0">
                <a:latin typeface="Academy Engraved LET Plain" panose="02000000000000000000" pitchFamily="2" charset="0"/>
              </a:rPr>
              <a:t>In che modo ci può aiutare l’alimentazione?</a:t>
            </a:r>
          </a:p>
          <a:p>
            <a:pPr marL="0" indent="0" algn="just">
              <a:buNone/>
            </a:pPr>
            <a:endParaRPr lang="it-IT" sz="2600" b="1" dirty="0">
              <a:latin typeface="Academy Engraved LET Plain" panose="02000000000000000000" pitchFamily="2" charset="0"/>
            </a:endParaRPr>
          </a:p>
          <a:p>
            <a:pPr algn="just">
              <a:buFontTx/>
              <a:buChar char="-"/>
            </a:pPr>
            <a:r>
              <a:rPr lang="it-IT" sz="2600" b="1" dirty="0">
                <a:latin typeface="Academy Engraved LET Plain" panose="02000000000000000000" pitchFamily="2" charset="0"/>
              </a:rPr>
              <a:t>Tenere sotto controllo possibili valori glicemici alterati </a:t>
            </a:r>
          </a:p>
          <a:p>
            <a:pPr algn="just">
              <a:buFontTx/>
              <a:buChar char="-"/>
            </a:pPr>
            <a:r>
              <a:rPr lang="it-IT" sz="2600" b="1" dirty="0">
                <a:latin typeface="Academy Engraved LET Plain" panose="02000000000000000000" pitchFamily="2" charset="0"/>
              </a:rPr>
              <a:t>Riduzione di valori eccessivi di colesterolo, trigliceridi</a:t>
            </a:r>
          </a:p>
          <a:p>
            <a:pPr algn="just">
              <a:buFontTx/>
              <a:buChar char="-"/>
            </a:pPr>
            <a:r>
              <a:rPr lang="it-IT" sz="2600" b="1" dirty="0">
                <a:latin typeface="Academy Engraved LET Plain" panose="02000000000000000000" pitchFamily="2" charset="0"/>
              </a:rPr>
              <a:t>Riduzione di valori eccessivi di creatinina</a:t>
            </a:r>
          </a:p>
          <a:p>
            <a:pPr algn="just">
              <a:buFontTx/>
              <a:buChar char="-"/>
            </a:pPr>
            <a:r>
              <a:rPr lang="it-IT" sz="2600" b="1" dirty="0">
                <a:latin typeface="Academy Engraved LET Plain" panose="02000000000000000000" pitchFamily="2" charset="0"/>
              </a:rPr>
              <a:t>Tenere sotto controllo un peso eccessivo</a:t>
            </a:r>
          </a:p>
          <a:p>
            <a:pPr algn="just">
              <a:buFontTx/>
              <a:buChar char="-"/>
            </a:pPr>
            <a:r>
              <a:rPr lang="it-IT" sz="2600" b="1" dirty="0">
                <a:latin typeface="Academy Engraved LET Plain" panose="02000000000000000000" pitchFamily="2" charset="0"/>
              </a:rPr>
              <a:t>Aiutare il nostro organismo</a:t>
            </a:r>
          </a:p>
          <a:p>
            <a:pPr>
              <a:buFontTx/>
              <a:buChar char="-"/>
            </a:pPr>
            <a:endParaRPr lang="it-IT" dirty="0"/>
          </a:p>
        </p:txBody>
      </p:sp>
    </p:spTree>
    <p:extLst>
      <p:ext uri="{BB962C8B-B14F-4D97-AF65-F5344CB8AC3E}">
        <p14:creationId xmlns:p14="http://schemas.microsoft.com/office/powerpoint/2010/main" val="4290146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8796370-81B2-AD42-B4B9-6531BEB54FB7}"/>
              </a:ext>
            </a:extLst>
          </p:cNvPr>
          <p:cNvSpPr>
            <a:spLocks noGrp="1"/>
          </p:cNvSpPr>
          <p:nvPr>
            <p:ph idx="1"/>
          </p:nvPr>
        </p:nvSpPr>
        <p:spPr>
          <a:xfrm>
            <a:off x="611560" y="620688"/>
            <a:ext cx="6985000" cy="5760640"/>
          </a:xfrm>
        </p:spPr>
        <p:txBody>
          <a:bodyPr/>
          <a:lstStyle/>
          <a:p>
            <a:pPr marL="0" indent="0">
              <a:buNone/>
            </a:pPr>
            <a:r>
              <a:rPr lang="it-IT" sz="2600" b="1" dirty="0">
                <a:latin typeface="Academy Engraved LET Plain" panose="02000000000000000000" pitchFamily="2" charset="0"/>
              </a:rPr>
              <a:t>L’importante è sapere che con l’alimentazione NON SI CURA NULLA, ma si possono fare danni!!!</a:t>
            </a:r>
          </a:p>
          <a:p>
            <a:endParaRPr lang="it-IT" sz="2600" b="1" dirty="0">
              <a:latin typeface="Academy Engraved LET Plain" panose="02000000000000000000" pitchFamily="2" charset="0"/>
            </a:endParaRPr>
          </a:p>
          <a:p>
            <a:pPr marL="0" indent="0">
              <a:buNone/>
            </a:pPr>
            <a:r>
              <a:rPr lang="it-IT" sz="2600" b="1" dirty="0">
                <a:latin typeface="Academy Engraved LET Plain" panose="02000000000000000000" pitchFamily="2" charset="0"/>
              </a:rPr>
              <a:t>Con l’alimentazione si può fare PREVENZIONE e gestire alcune condizioni cliniche specifiche:</a:t>
            </a:r>
          </a:p>
          <a:p>
            <a:pPr>
              <a:buFontTx/>
              <a:buChar char="-"/>
            </a:pPr>
            <a:r>
              <a:rPr lang="it-IT" sz="2600" b="1" dirty="0">
                <a:latin typeface="Academy Engraved LET Plain" panose="02000000000000000000" pitchFamily="2" charset="0"/>
              </a:rPr>
              <a:t>Diabete</a:t>
            </a:r>
          </a:p>
          <a:p>
            <a:pPr>
              <a:buFontTx/>
              <a:buChar char="-"/>
            </a:pPr>
            <a:r>
              <a:rPr lang="it-IT" sz="2600" b="1" dirty="0">
                <a:latin typeface="Academy Engraved LET Plain" panose="02000000000000000000" pitchFamily="2" charset="0"/>
              </a:rPr>
              <a:t>Insufficienza renale (IRC)</a:t>
            </a:r>
          </a:p>
          <a:p>
            <a:pPr>
              <a:buFontTx/>
              <a:buChar char="-"/>
            </a:pPr>
            <a:r>
              <a:rPr lang="it-IT" sz="2600" b="1" dirty="0">
                <a:latin typeface="Academy Engraved LET Plain" panose="02000000000000000000" pitchFamily="2" charset="0"/>
              </a:rPr>
              <a:t>Steatosi epatica </a:t>
            </a:r>
          </a:p>
          <a:p>
            <a:pPr>
              <a:buFontTx/>
              <a:buChar char="-"/>
            </a:pPr>
            <a:r>
              <a:rPr lang="it-IT" sz="2600" b="1" dirty="0">
                <a:latin typeface="Academy Engraved LET Plain" panose="02000000000000000000" pitchFamily="2" charset="0"/>
              </a:rPr>
              <a:t>Malattie autoimmuni (celiachia)</a:t>
            </a:r>
          </a:p>
          <a:p>
            <a:pPr>
              <a:buFontTx/>
              <a:buChar char="-"/>
            </a:pPr>
            <a:r>
              <a:rPr lang="it-IT" sz="2600" b="1" dirty="0">
                <a:latin typeface="Academy Engraved LET Plain" panose="02000000000000000000" pitchFamily="2" charset="0"/>
              </a:rPr>
              <a:t>Malattie gastrointestinali (MICI)</a:t>
            </a:r>
          </a:p>
          <a:p>
            <a:pPr>
              <a:buFontTx/>
              <a:buChar char="-"/>
            </a:pPr>
            <a:r>
              <a:rPr lang="it-IT" sz="2600" b="1" dirty="0">
                <a:latin typeface="Academy Engraved LET Plain" panose="02000000000000000000" pitchFamily="2" charset="0"/>
              </a:rPr>
              <a:t>Valori ematici influenzati da farmaci</a:t>
            </a:r>
          </a:p>
        </p:txBody>
      </p:sp>
    </p:spTree>
    <p:extLst>
      <p:ext uri="{BB962C8B-B14F-4D97-AF65-F5344CB8AC3E}">
        <p14:creationId xmlns:p14="http://schemas.microsoft.com/office/powerpoint/2010/main" val="1121456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E1FC924-2BAD-4A40-9620-23F0F1C92FFC}"/>
              </a:ext>
            </a:extLst>
          </p:cNvPr>
          <p:cNvSpPr>
            <a:spLocks noGrp="1"/>
          </p:cNvSpPr>
          <p:nvPr>
            <p:ph idx="1"/>
          </p:nvPr>
        </p:nvSpPr>
        <p:spPr>
          <a:xfrm>
            <a:off x="611560" y="692696"/>
            <a:ext cx="6985000" cy="5184576"/>
          </a:xfrm>
        </p:spPr>
        <p:txBody>
          <a:bodyPr/>
          <a:lstStyle/>
          <a:p>
            <a:pPr marL="0" indent="0" algn="just">
              <a:buNone/>
            </a:pPr>
            <a:r>
              <a:rPr lang="it-IT" sz="2600" b="1" dirty="0">
                <a:latin typeface="Academy Engraved LET Plain" panose="02000000000000000000" pitchFamily="2" charset="0"/>
              </a:rPr>
              <a:t>Soprattutto dopo un trapianto, la quotidianità viene stravolta:</a:t>
            </a:r>
          </a:p>
          <a:p>
            <a:pPr algn="just">
              <a:buFontTx/>
              <a:buChar char="-"/>
            </a:pPr>
            <a:r>
              <a:rPr lang="it-IT" sz="2600" b="1" dirty="0">
                <a:latin typeface="Academy Engraved LET Plain" panose="02000000000000000000" pitchFamily="2" charset="0"/>
              </a:rPr>
              <a:t>Bisogna iniziare ad avere orari precisi per le terapie</a:t>
            </a:r>
          </a:p>
          <a:p>
            <a:pPr algn="just">
              <a:buFontTx/>
              <a:buChar char="-"/>
            </a:pPr>
            <a:r>
              <a:rPr lang="it-IT" sz="2600" b="1" dirty="0">
                <a:latin typeface="Academy Engraved LET Plain" panose="02000000000000000000" pitchFamily="2" charset="0"/>
              </a:rPr>
              <a:t>Fare spesso delle analisi del sangue</a:t>
            </a:r>
          </a:p>
          <a:p>
            <a:pPr algn="just">
              <a:buFontTx/>
              <a:buChar char="-"/>
            </a:pPr>
            <a:r>
              <a:rPr lang="it-IT" sz="2600" b="1" dirty="0">
                <a:latin typeface="Academy Engraved LET Plain" panose="02000000000000000000" pitchFamily="2" charset="0"/>
              </a:rPr>
              <a:t>Nei primi mesi dopo l’intervento ci sono frequenti accessi in ospedale</a:t>
            </a:r>
          </a:p>
          <a:p>
            <a:pPr algn="just">
              <a:buFontTx/>
              <a:buChar char="-"/>
            </a:pPr>
            <a:r>
              <a:rPr lang="it-IT" sz="2600" b="1" dirty="0">
                <a:latin typeface="Academy Engraved LET Plain" panose="02000000000000000000" pitchFamily="2" charset="0"/>
              </a:rPr>
              <a:t>Fare attenzione a dei piccoli gesti ai quali non si poneva attenzione</a:t>
            </a:r>
          </a:p>
          <a:p>
            <a:pPr algn="just">
              <a:buFontTx/>
              <a:buChar char="-"/>
            </a:pPr>
            <a:r>
              <a:rPr lang="it-IT" sz="2600" b="1" dirty="0">
                <a:latin typeface="Academy Engraved LET Plain" panose="02000000000000000000" pitchFamily="2" charset="0"/>
              </a:rPr>
              <a:t>Avere pazienza </a:t>
            </a:r>
          </a:p>
          <a:p>
            <a:pPr algn="just">
              <a:buFontTx/>
              <a:buChar char="-"/>
            </a:pPr>
            <a:r>
              <a:rPr lang="it-IT" sz="2600" b="1" dirty="0">
                <a:latin typeface="Academy Engraved LET Plain" panose="02000000000000000000" pitchFamily="2" charset="0"/>
              </a:rPr>
              <a:t>Imparare a mangiare</a:t>
            </a:r>
          </a:p>
        </p:txBody>
      </p:sp>
    </p:spTree>
    <p:extLst>
      <p:ext uri="{BB962C8B-B14F-4D97-AF65-F5344CB8AC3E}">
        <p14:creationId xmlns:p14="http://schemas.microsoft.com/office/powerpoint/2010/main" val="941429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113AA0-A082-7846-9282-92DCEFA94E09}"/>
              </a:ext>
            </a:extLst>
          </p:cNvPr>
          <p:cNvSpPr>
            <a:spLocks noGrp="1"/>
          </p:cNvSpPr>
          <p:nvPr>
            <p:ph type="title"/>
          </p:nvPr>
        </p:nvSpPr>
        <p:spPr/>
        <p:txBody>
          <a:bodyPr/>
          <a:lstStyle/>
          <a:p>
            <a:pPr algn="ctr"/>
            <a:r>
              <a:rPr lang="it-IT" b="1" dirty="0">
                <a:latin typeface="Academy Engraved LET Plain" panose="02000000000000000000" pitchFamily="2" charset="0"/>
              </a:rPr>
              <a:t>Perché imparare a mangiare?</a:t>
            </a:r>
          </a:p>
        </p:txBody>
      </p:sp>
      <p:sp>
        <p:nvSpPr>
          <p:cNvPr id="3" name="Segnaposto contenuto 2">
            <a:extLst>
              <a:ext uri="{FF2B5EF4-FFF2-40B4-BE49-F238E27FC236}">
                <a16:creationId xmlns:a16="http://schemas.microsoft.com/office/drawing/2014/main" id="{16FDCD83-E9B3-254C-8A3F-BAC978BD9A67}"/>
              </a:ext>
            </a:extLst>
          </p:cNvPr>
          <p:cNvSpPr>
            <a:spLocks noGrp="1"/>
          </p:cNvSpPr>
          <p:nvPr>
            <p:ph idx="1"/>
          </p:nvPr>
        </p:nvSpPr>
        <p:spPr>
          <a:xfrm>
            <a:off x="467544" y="1844824"/>
            <a:ext cx="6985000" cy="3960440"/>
          </a:xfrm>
        </p:spPr>
        <p:txBody>
          <a:bodyPr/>
          <a:lstStyle/>
          <a:p>
            <a:pPr marL="0" indent="0" algn="just">
              <a:buNone/>
            </a:pPr>
            <a:r>
              <a:rPr lang="it-IT" sz="2600" b="1" dirty="0">
                <a:latin typeface="Academy Engraved LET Plain" panose="02000000000000000000" pitchFamily="2" charset="0"/>
              </a:rPr>
              <a:t>L’alimentazione può interagire con i farmaci della terapia che deve essere precisa, puntuale e metodica. </a:t>
            </a:r>
          </a:p>
          <a:p>
            <a:pPr marL="0" indent="0" algn="just">
              <a:buNone/>
            </a:pPr>
            <a:endParaRPr lang="it-IT" sz="2600" b="1" dirty="0">
              <a:latin typeface="Academy Engraved LET Plain" panose="02000000000000000000" pitchFamily="2" charset="0"/>
            </a:endParaRPr>
          </a:p>
          <a:p>
            <a:pPr marL="0" indent="0" algn="just">
              <a:buNone/>
            </a:pPr>
            <a:r>
              <a:rPr lang="it-IT" sz="2600" b="1" dirty="0">
                <a:latin typeface="Academy Engraved LET Plain" panose="02000000000000000000" pitchFamily="2" charset="0"/>
              </a:rPr>
              <a:t>Alcuni cibi, come è noto, possono compromettere l’assorbimento dei farmaci sia in eccesso che in difetto e in entrambi i casi è un potenziale problema. </a:t>
            </a:r>
          </a:p>
        </p:txBody>
      </p:sp>
    </p:spTree>
    <p:extLst>
      <p:ext uri="{BB962C8B-B14F-4D97-AF65-F5344CB8AC3E}">
        <p14:creationId xmlns:p14="http://schemas.microsoft.com/office/powerpoint/2010/main" val="1526713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34662B1-B697-4F48-BDFB-70AEC3D20C05}"/>
              </a:ext>
            </a:extLst>
          </p:cNvPr>
          <p:cNvSpPr>
            <a:spLocks noGrp="1"/>
          </p:cNvSpPr>
          <p:nvPr>
            <p:ph idx="1"/>
          </p:nvPr>
        </p:nvSpPr>
        <p:spPr>
          <a:xfrm>
            <a:off x="539552" y="2492896"/>
            <a:ext cx="6985000" cy="2807890"/>
          </a:xfrm>
        </p:spPr>
        <p:txBody>
          <a:bodyPr/>
          <a:lstStyle/>
          <a:p>
            <a:pPr marL="0" indent="0" algn="just">
              <a:buNone/>
            </a:pPr>
            <a:r>
              <a:rPr lang="it-IT" sz="2600" b="1" dirty="0">
                <a:latin typeface="Academy Engraved LET Plain" panose="02000000000000000000" pitchFamily="2" charset="0"/>
              </a:rPr>
              <a:t>Nel caso specifico del vostro immunosoppressore qualora fosse ridotta l’efficacia si potrebbe andare in contro a rigetto dell’organo, qualora fosse potenziata l’azione si potrebbe andare in contro a tossicità del farmaco. </a:t>
            </a:r>
          </a:p>
          <a:p>
            <a:pPr marL="0" indent="0">
              <a:buNone/>
            </a:pPr>
            <a:endParaRPr lang="it-IT" dirty="0"/>
          </a:p>
        </p:txBody>
      </p:sp>
    </p:spTree>
    <p:extLst>
      <p:ext uri="{BB962C8B-B14F-4D97-AF65-F5344CB8AC3E}">
        <p14:creationId xmlns:p14="http://schemas.microsoft.com/office/powerpoint/2010/main" val="2550786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BBE42C-A9A9-4646-90E7-4FAC89D92B3D}"/>
              </a:ext>
            </a:extLst>
          </p:cNvPr>
          <p:cNvSpPr>
            <a:spLocks noGrp="1"/>
          </p:cNvSpPr>
          <p:nvPr>
            <p:ph type="title"/>
          </p:nvPr>
        </p:nvSpPr>
        <p:spPr/>
        <p:txBody>
          <a:bodyPr/>
          <a:lstStyle/>
          <a:p>
            <a:pPr algn="ctr"/>
            <a:r>
              <a:rPr lang="it-IT" b="1" dirty="0">
                <a:latin typeface="Academy Engraved LET Plain" panose="02000000000000000000" pitchFamily="2" charset="0"/>
              </a:rPr>
              <a:t>Quali?</a:t>
            </a:r>
          </a:p>
        </p:txBody>
      </p:sp>
      <p:sp>
        <p:nvSpPr>
          <p:cNvPr id="3" name="Segnaposto contenuto 2">
            <a:extLst>
              <a:ext uri="{FF2B5EF4-FFF2-40B4-BE49-F238E27FC236}">
                <a16:creationId xmlns:a16="http://schemas.microsoft.com/office/drawing/2014/main" id="{22FC917F-F495-844E-A930-00C9DE798D84}"/>
              </a:ext>
            </a:extLst>
          </p:cNvPr>
          <p:cNvSpPr>
            <a:spLocks noGrp="1"/>
          </p:cNvSpPr>
          <p:nvPr>
            <p:ph idx="1"/>
          </p:nvPr>
        </p:nvSpPr>
        <p:spPr>
          <a:xfrm>
            <a:off x="684213" y="1773238"/>
            <a:ext cx="6624091" cy="4320058"/>
          </a:xfrm>
        </p:spPr>
        <p:txBody>
          <a:bodyPr/>
          <a:lstStyle/>
          <a:p>
            <a:pPr algn="just">
              <a:buFontTx/>
              <a:buChar char="-"/>
            </a:pPr>
            <a:r>
              <a:rPr lang="it-IT" sz="2600" b="1" dirty="0">
                <a:latin typeface="Academy Engraved LET Plain" panose="02000000000000000000" pitchFamily="2" charset="0"/>
              </a:rPr>
              <a:t>Pompelmo (immunosoppressore, statine)</a:t>
            </a:r>
          </a:p>
          <a:p>
            <a:pPr algn="just">
              <a:buFontTx/>
              <a:buChar char="-"/>
            </a:pPr>
            <a:endParaRPr lang="it-IT" sz="2600" b="1" dirty="0">
              <a:latin typeface="Academy Engraved LET Plain" panose="02000000000000000000" pitchFamily="2" charset="0"/>
            </a:endParaRPr>
          </a:p>
          <a:p>
            <a:pPr algn="just">
              <a:buFontTx/>
              <a:buChar char="-"/>
            </a:pPr>
            <a:r>
              <a:rPr lang="it-IT" sz="2600" b="1" dirty="0">
                <a:latin typeface="Academy Engraved LET Plain" panose="02000000000000000000" pitchFamily="2" charset="0"/>
              </a:rPr>
              <a:t>Ananas (immunosoppressore)</a:t>
            </a:r>
          </a:p>
          <a:p>
            <a:pPr algn="just">
              <a:buFontTx/>
              <a:buChar char="-"/>
            </a:pPr>
            <a:endParaRPr lang="it-IT" sz="2600" b="1" dirty="0">
              <a:latin typeface="Academy Engraved LET Plain" panose="02000000000000000000" pitchFamily="2" charset="0"/>
            </a:endParaRPr>
          </a:p>
          <a:p>
            <a:pPr algn="just">
              <a:buFontTx/>
              <a:buChar char="-"/>
            </a:pPr>
            <a:r>
              <a:rPr lang="it-IT" sz="2600" b="1" dirty="0">
                <a:latin typeface="Academy Engraved LET Plain" panose="02000000000000000000" pitchFamily="2" charset="0"/>
              </a:rPr>
              <a:t>Melograno (immunosoppressore, statine, anticoagulanti)</a:t>
            </a:r>
          </a:p>
          <a:p>
            <a:pPr algn="just">
              <a:buFontTx/>
              <a:buChar char="-"/>
            </a:pPr>
            <a:endParaRPr lang="it-IT" sz="2600" b="1" dirty="0">
              <a:latin typeface="Academy Engraved LET Plain" panose="02000000000000000000" pitchFamily="2" charset="0"/>
            </a:endParaRPr>
          </a:p>
          <a:p>
            <a:pPr algn="just">
              <a:buFontTx/>
              <a:buChar char="-"/>
            </a:pPr>
            <a:r>
              <a:rPr lang="it-IT" sz="2600" b="1" dirty="0">
                <a:latin typeface="Academy Engraved LET Plain" panose="02000000000000000000" pitchFamily="2" charset="0"/>
              </a:rPr>
              <a:t>Alcol (immunosoppressore, statine, antidepressivi, sedativi)</a:t>
            </a:r>
          </a:p>
          <a:p>
            <a:pPr>
              <a:buFontTx/>
              <a:buChar char="-"/>
            </a:pPr>
            <a:endParaRPr lang="it-IT" dirty="0"/>
          </a:p>
        </p:txBody>
      </p:sp>
    </p:spTree>
    <p:extLst>
      <p:ext uri="{BB962C8B-B14F-4D97-AF65-F5344CB8AC3E}">
        <p14:creationId xmlns:p14="http://schemas.microsoft.com/office/powerpoint/2010/main" val="1884565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2FB49E-0DFE-224D-BE41-184247156C89}"/>
              </a:ext>
            </a:extLst>
          </p:cNvPr>
          <p:cNvSpPr>
            <a:spLocks noGrp="1"/>
          </p:cNvSpPr>
          <p:nvPr>
            <p:ph type="title"/>
          </p:nvPr>
        </p:nvSpPr>
        <p:spPr>
          <a:xfrm>
            <a:off x="684213" y="476250"/>
            <a:ext cx="6983412" cy="864518"/>
          </a:xfrm>
        </p:spPr>
        <p:txBody>
          <a:bodyPr/>
          <a:lstStyle/>
          <a:p>
            <a:pPr algn="ctr"/>
            <a:r>
              <a:rPr lang="it-IT" b="1" dirty="0">
                <a:latin typeface="Academy Engraved LET Plain" panose="02000000000000000000" pitchFamily="2" charset="0"/>
              </a:rPr>
              <a:t>Devo preoccuparmi solo delle interazioni con l’immunosoppressore?</a:t>
            </a:r>
          </a:p>
        </p:txBody>
      </p:sp>
      <p:sp>
        <p:nvSpPr>
          <p:cNvPr id="3" name="Segnaposto contenuto 2">
            <a:extLst>
              <a:ext uri="{FF2B5EF4-FFF2-40B4-BE49-F238E27FC236}">
                <a16:creationId xmlns:a16="http://schemas.microsoft.com/office/drawing/2014/main" id="{C99D4AFF-91C9-B249-AFCE-8F9CFBCB31E0}"/>
              </a:ext>
            </a:extLst>
          </p:cNvPr>
          <p:cNvSpPr>
            <a:spLocks noGrp="1"/>
          </p:cNvSpPr>
          <p:nvPr>
            <p:ph idx="1"/>
          </p:nvPr>
        </p:nvSpPr>
        <p:spPr>
          <a:xfrm>
            <a:off x="659179" y="2492896"/>
            <a:ext cx="6985000" cy="3888010"/>
          </a:xfrm>
        </p:spPr>
        <p:txBody>
          <a:bodyPr/>
          <a:lstStyle/>
          <a:p>
            <a:pPr marL="0" indent="0" algn="just">
              <a:buNone/>
            </a:pPr>
            <a:r>
              <a:rPr lang="it-IT" sz="2600" b="1" dirty="0">
                <a:latin typeface="Academy Engraved LET Plain" panose="02000000000000000000" pitchFamily="2" charset="0"/>
              </a:rPr>
              <a:t>Il problema di avere un sistema immunitario soppresso dovrebbe tenere di conto anche delle TOSSINFEZIONI alimentari, che sono decisamente più comuni.</a:t>
            </a:r>
          </a:p>
          <a:p>
            <a:pPr marL="0" indent="0" algn="just">
              <a:buNone/>
            </a:pPr>
            <a:endParaRPr lang="it-IT" sz="2600" b="1" dirty="0">
              <a:latin typeface="Academy Engraved LET Plain" panose="02000000000000000000" pitchFamily="2" charset="0"/>
            </a:endParaRPr>
          </a:p>
          <a:p>
            <a:pPr marL="0" indent="0" algn="just">
              <a:buNone/>
            </a:pPr>
            <a:r>
              <a:rPr lang="it-IT" sz="2600" b="1" dirty="0">
                <a:latin typeface="Academy Engraved LET Plain" panose="02000000000000000000" pitchFamily="2" charset="0"/>
              </a:rPr>
              <a:t>Gli alimenti che si possono consumare devono essere SEMPRE COTTI (a parte le verdure che però devono essere accuratamente lavate)</a:t>
            </a:r>
          </a:p>
        </p:txBody>
      </p:sp>
    </p:spTree>
    <p:extLst>
      <p:ext uri="{BB962C8B-B14F-4D97-AF65-F5344CB8AC3E}">
        <p14:creationId xmlns:p14="http://schemas.microsoft.com/office/powerpoint/2010/main" val="457671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F8C6A09-F511-684F-92B5-5E77C01322C1}"/>
              </a:ext>
            </a:extLst>
          </p:cNvPr>
          <p:cNvSpPr>
            <a:spLocks noGrp="1"/>
          </p:cNvSpPr>
          <p:nvPr>
            <p:ph type="title"/>
          </p:nvPr>
        </p:nvSpPr>
        <p:spPr>
          <a:xfrm>
            <a:off x="684213" y="476250"/>
            <a:ext cx="6983412" cy="864518"/>
          </a:xfrm>
        </p:spPr>
        <p:txBody>
          <a:bodyPr/>
          <a:lstStyle/>
          <a:p>
            <a:pPr algn="ctr"/>
            <a:r>
              <a:rPr lang="it-IT" b="1" dirty="0">
                <a:latin typeface="Academy Engraved LET Plain" panose="02000000000000000000" pitchFamily="2" charset="0"/>
              </a:rPr>
              <a:t>Cosa si intende per tossinfezione alimentare?</a:t>
            </a:r>
          </a:p>
        </p:txBody>
      </p:sp>
      <p:sp>
        <p:nvSpPr>
          <p:cNvPr id="3" name="Segnaposto contenuto 2">
            <a:extLst>
              <a:ext uri="{FF2B5EF4-FFF2-40B4-BE49-F238E27FC236}">
                <a16:creationId xmlns:a16="http://schemas.microsoft.com/office/drawing/2014/main" id="{F1B2959E-3DE6-A244-A4C2-550B38386794}"/>
              </a:ext>
            </a:extLst>
          </p:cNvPr>
          <p:cNvSpPr>
            <a:spLocks noGrp="1"/>
          </p:cNvSpPr>
          <p:nvPr>
            <p:ph idx="1"/>
          </p:nvPr>
        </p:nvSpPr>
        <p:spPr/>
        <p:txBody>
          <a:bodyPr/>
          <a:lstStyle/>
          <a:p>
            <a:pPr marL="0" indent="0" algn="just">
              <a:buNone/>
            </a:pPr>
            <a:r>
              <a:rPr lang="it-IT" sz="2600" b="1" dirty="0">
                <a:latin typeface="Academy Engraved LET Plain" panose="02000000000000000000" pitchFamily="2" charset="0"/>
              </a:rPr>
              <a:t>Tutti gli alimenti possono contenere sostanze e/o microrganismi,  nocivi per il nostro organismo. La loro contaminazione può avvenire in qualunque punto della filiera, oppure essere già presente nell’animale e/o vegetale prima della lavorazione.</a:t>
            </a:r>
          </a:p>
          <a:p>
            <a:pPr marL="0" indent="0" algn="just">
              <a:buNone/>
            </a:pPr>
            <a:endParaRPr lang="it-IT" sz="2600" b="1" dirty="0">
              <a:latin typeface="Academy Engraved LET Plain" panose="02000000000000000000" pitchFamily="2" charset="0"/>
            </a:endParaRPr>
          </a:p>
          <a:p>
            <a:pPr marL="0" indent="0" algn="just">
              <a:buNone/>
            </a:pPr>
            <a:r>
              <a:rPr lang="it-IT" sz="2600" b="1" dirty="0">
                <a:latin typeface="Academy Engraved LET Plain" panose="02000000000000000000" pitchFamily="2" charset="0"/>
              </a:rPr>
              <a:t>Ogni giorno ci sono richiami di tantissimi prodotti in commercio a causa di contaminazioni.</a:t>
            </a:r>
          </a:p>
          <a:p>
            <a:pPr marL="0" indent="0" algn="just">
              <a:buNone/>
            </a:pPr>
            <a:endParaRPr lang="it-IT" sz="2600" b="1" dirty="0">
              <a:latin typeface="Academy Engraved LET Plain" panose="02000000000000000000" pitchFamily="2" charset="0"/>
            </a:endParaRPr>
          </a:p>
        </p:txBody>
      </p:sp>
    </p:spTree>
    <p:extLst>
      <p:ext uri="{BB962C8B-B14F-4D97-AF65-F5344CB8AC3E}">
        <p14:creationId xmlns:p14="http://schemas.microsoft.com/office/powerpoint/2010/main" val="333884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647D2BC-CB78-D643-A52D-02C74AEBBC9C}"/>
              </a:ext>
            </a:extLst>
          </p:cNvPr>
          <p:cNvSpPr>
            <a:spLocks noGrp="1"/>
          </p:cNvSpPr>
          <p:nvPr>
            <p:ph type="title"/>
          </p:nvPr>
        </p:nvSpPr>
        <p:spPr/>
        <p:txBody>
          <a:bodyPr/>
          <a:lstStyle/>
          <a:p>
            <a:pPr algn="ctr"/>
            <a:r>
              <a:rPr lang="it-IT" b="1" dirty="0">
                <a:latin typeface="Academy Engraved LET Plain" panose="02000000000000000000" pitchFamily="2" charset="0"/>
              </a:rPr>
              <a:t>Come faccio a scegliere?</a:t>
            </a:r>
          </a:p>
        </p:txBody>
      </p:sp>
      <p:sp>
        <p:nvSpPr>
          <p:cNvPr id="3" name="Segnaposto contenuto 2">
            <a:extLst>
              <a:ext uri="{FF2B5EF4-FFF2-40B4-BE49-F238E27FC236}">
                <a16:creationId xmlns:a16="http://schemas.microsoft.com/office/drawing/2014/main" id="{136DB013-FD98-EB4D-9DA1-66CC6425B5CF}"/>
              </a:ext>
            </a:extLst>
          </p:cNvPr>
          <p:cNvSpPr>
            <a:spLocks noGrp="1"/>
          </p:cNvSpPr>
          <p:nvPr>
            <p:ph idx="1"/>
          </p:nvPr>
        </p:nvSpPr>
        <p:spPr/>
        <p:txBody>
          <a:bodyPr/>
          <a:lstStyle/>
          <a:p>
            <a:pPr marL="0" indent="0" algn="just">
              <a:buNone/>
            </a:pPr>
            <a:r>
              <a:rPr lang="it-IT" sz="2600" b="1" dirty="0">
                <a:latin typeface="Academy Engraved LET Plain" panose="02000000000000000000" pitchFamily="2" charset="0"/>
              </a:rPr>
              <a:t>I prodotti di supermercato sono decisamente più controllati dei prodotti che posso acquistare al mercato o da una persona (anche di fiducia) al di fuori dei normali canali di vendita.</a:t>
            </a:r>
          </a:p>
          <a:p>
            <a:pPr marL="0" indent="0" algn="just">
              <a:buNone/>
            </a:pPr>
            <a:endParaRPr lang="it-IT" sz="2600" b="1" dirty="0">
              <a:latin typeface="Academy Engraved LET Plain" panose="02000000000000000000" pitchFamily="2" charset="0"/>
            </a:endParaRPr>
          </a:p>
          <a:p>
            <a:pPr marL="0" indent="0" algn="just">
              <a:buNone/>
            </a:pPr>
            <a:r>
              <a:rPr lang="it-IT" sz="2600" b="1" dirty="0">
                <a:latin typeface="Academy Engraved LET Plain" panose="02000000000000000000" pitchFamily="2" charset="0"/>
              </a:rPr>
              <a:t>ATTENZIONE: anche al supermercato controllare che sulle etichette ci sia scritto PASTORIZZATO per i prodotti caseari, uova, pasta fresca, conserve, gelati</a:t>
            </a:r>
          </a:p>
        </p:txBody>
      </p:sp>
    </p:spTree>
    <p:extLst>
      <p:ext uri="{BB962C8B-B14F-4D97-AF65-F5344CB8AC3E}">
        <p14:creationId xmlns:p14="http://schemas.microsoft.com/office/powerpoint/2010/main" val="1528380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DCB31E-CA9B-B445-BD56-230D79ABA70C}"/>
              </a:ext>
            </a:extLst>
          </p:cNvPr>
          <p:cNvSpPr>
            <a:spLocks noGrp="1"/>
          </p:cNvSpPr>
          <p:nvPr>
            <p:ph type="title"/>
          </p:nvPr>
        </p:nvSpPr>
        <p:spPr/>
        <p:txBody>
          <a:bodyPr/>
          <a:lstStyle/>
          <a:p>
            <a:pPr algn="ctr"/>
            <a:r>
              <a:rPr lang="it-IT" dirty="0"/>
              <a:t>C’è altro?!?!?!?!?!</a:t>
            </a:r>
          </a:p>
        </p:txBody>
      </p:sp>
      <p:sp>
        <p:nvSpPr>
          <p:cNvPr id="3" name="Segnaposto contenuto 2">
            <a:extLst>
              <a:ext uri="{FF2B5EF4-FFF2-40B4-BE49-F238E27FC236}">
                <a16:creationId xmlns:a16="http://schemas.microsoft.com/office/drawing/2014/main" id="{5714170D-7A90-134E-B13D-C83D4B8DF5CA}"/>
              </a:ext>
            </a:extLst>
          </p:cNvPr>
          <p:cNvSpPr>
            <a:spLocks noGrp="1"/>
          </p:cNvSpPr>
          <p:nvPr>
            <p:ph idx="1"/>
          </p:nvPr>
        </p:nvSpPr>
        <p:spPr>
          <a:xfrm>
            <a:off x="539552" y="1700808"/>
            <a:ext cx="6985000" cy="4824412"/>
          </a:xfrm>
        </p:spPr>
        <p:txBody>
          <a:bodyPr/>
          <a:lstStyle/>
          <a:p>
            <a:pPr>
              <a:buFontTx/>
              <a:buChar char="-"/>
            </a:pPr>
            <a:r>
              <a:rPr lang="it-IT" sz="2600" b="1" dirty="0">
                <a:latin typeface="Academy Engraved LET Plain" panose="02000000000000000000" pitchFamily="2" charset="0"/>
              </a:rPr>
              <a:t>Bisogna prestare attenzione al sale, soprattutto fino a quando si deve fare anche il cortisone. Bisognerebbe imparare a non aggiungere il sale una volta che il piatto arriva in tavola.</a:t>
            </a:r>
          </a:p>
          <a:p>
            <a:pPr>
              <a:buFontTx/>
              <a:buChar char="-"/>
            </a:pPr>
            <a:r>
              <a:rPr lang="it-IT" sz="2600" b="1" dirty="0">
                <a:latin typeface="Academy Engraved LET Plain" panose="02000000000000000000" pitchFamily="2" charset="0"/>
              </a:rPr>
              <a:t>Utilizzare metodi di cottura semplici </a:t>
            </a:r>
          </a:p>
          <a:p>
            <a:pPr>
              <a:buFontTx/>
              <a:buChar char="-"/>
            </a:pPr>
            <a:r>
              <a:rPr lang="it-IT" sz="2600" b="1" dirty="0">
                <a:latin typeface="Academy Engraved LET Plain" panose="02000000000000000000" pitchFamily="2" charset="0"/>
              </a:rPr>
              <a:t>Cercare di non zuccherare</a:t>
            </a:r>
          </a:p>
          <a:p>
            <a:pPr>
              <a:buFontTx/>
              <a:buChar char="-"/>
            </a:pPr>
            <a:r>
              <a:rPr lang="it-IT" sz="2600" b="1" dirty="0">
                <a:latin typeface="Academy Engraved LET Plain" panose="02000000000000000000" pitchFamily="2" charset="0"/>
              </a:rPr>
              <a:t>Aumentare le verdure e i legumi (se consentito) </a:t>
            </a:r>
          </a:p>
          <a:p>
            <a:pPr>
              <a:buFontTx/>
              <a:buChar char="-"/>
            </a:pPr>
            <a:r>
              <a:rPr lang="it-IT" sz="2600" b="1" dirty="0">
                <a:latin typeface="Academy Engraved LET Plain" panose="02000000000000000000" pitchFamily="2" charset="0"/>
              </a:rPr>
              <a:t>Tornare a fare, o iniziare, a fare attività fisica aerobica</a:t>
            </a:r>
          </a:p>
        </p:txBody>
      </p:sp>
    </p:spTree>
    <p:extLst>
      <p:ext uri="{BB962C8B-B14F-4D97-AF65-F5344CB8AC3E}">
        <p14:creationId xmlns:p14="http://schemas.microsoft.com/office/powerpoint/2010/main" val="2235908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D88C127-FFB8-A548-AC98-8C56D7F8A337}"/>
              </a:ext>
            </a:extLst>
          </p:cNvPr>
          <p:cNvSpPr>
            <a:spLocks noGrp="1"/>
          </p:cNvSpPr>
          <p:nvPr>
            <p:ph idx="1"/>
          </p:nvPr>
        </p:nvSpPr>
        <p:spPr>
          <a:xfrm>
            <a:off x="323528" y="476672"/>
            <a:ext cx="6985000" cy="5976664"/>
          </a:xfrm>
        </p:spPr>
        <p:txBody>
          <a:bodyPr/>
          <a:lstStyle/>
          <a:p>
            <a:pPr algn="just">
              <a:buFontTx/>
              <a:buChar char="-"/>
            </a:pPr>
            <a:endParaRPr lang="it-IT" sz="2600" b="1" dirty="0">
              <a:latin typeface="Academy Engraved LET Plain" panose="02000000000000000000" pitchFamily="2" charset="0"/>
            </a:endParaRPr>
          </a:p>
          <a:p>
            <a:pPr algn="just">
              <a:buFontTx/>
              <a:buChar char="-"/>
            </a:pPr>
            <a:r>
              <a:rPr lang="it-IT" sz="2600" b="1" dirty="0">
                <a:latin typeface="Academy Engraved LET Plain" panose="02000000000000000000" pitchFamily="2" charset="0"/>
              </a:rPr>
              <a:t>Eliminare alimenti come molluschi e frutti di mare (soprattutto se crudi)</a:t>
            </a:r>
          </a:p>
          <a:p>
            <a:pPr algn="just">
              <a:buFontTx/>
              <a:buChar char="-"/>
            </a:pPr>
            <a:r>
              <a:rPr lang="it-IT" sz="2600" b="1" dirty="0">
                <a:latin typeface="Academy Engraved LET Plain" panose="02000000000000000000" pitchFamily="2" charset="0"/>
              </a:rPr>
              <a:t>Eliminare i funghi</a:t>
            </a:r>
          </a:p>
          <a:p>
            <a:pPr algn="just">
              <a:buFontTx/>
              <a:buChar char="-"/>
            </a:pPr>
            <a:r>
              <a:rPr lang="it-IT" sz="2600" b="1" dirty="0">
                <a:latin typeface="Academy Engraved LET Plain" panose="02000000000000000000" pitchFamily="2" charset="0"/>
              </a:rPr>
              <a:t>In caso di ascite limitare l’introito di acqua, soprattutto se si sta facendo ancora il cortisone</a:t>
            </a:r>
          </a:p>
          <a:p>
            <a:pPr algn="just">
              <a:buFontTx/>
              <a:buChar char="-"/>
            </a:pPr>
            <a:r>
              <a:rPr lang="it-IT" sz="2600" b="1" dirty="0">
                <a:latin typeface="Academy Engraved LET Plain" panose="02000000000000000000" pitchFamily="2" charset="0"/>
              </a:rPr>
              <a:t>In caso di encefalopatia epatica limitare anche il consumo di quei cibi che possono dare origini a processi fermentativi (patate, legumi, cereali integrali, aglio, cipolla) e ridurre le proteine animali (carne rossa). </a:t>
            </a:r>
          </a:p>
        </p:txBody>
      </p:sp>
    </p:spTree>
    <p:extLst>
      <p:ext uri="{BB962C8B-B14F-4D97-AF65-F5344CB8AC3E}">
        <p14:creationId xmlns:p14="http://schemas.microsoft.com/office/powerpoint/2010/main" val="3698853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847467" y="476672"/>
            <a:ext cx="6769100" cy="649288"/>
          </a:xfrm>
        </p:spPr>
        <p:txBody>
          <a:bodyPr/>
          <a:lstStyle/>
          <a:p>
            <a:pPr algn="ctr"/>
            <a:r>
              <a:rPr lang="en-US" dirty="0">
                <a:latin typeface="Academy Engraved LET Plain" panose="02000000000000000000" pitchFamily="2" charset="0"/>
              </a:rPr>
              <a:t>LE VOSTRE DOMANDE</a:t>
            </a:r>
            <a:endParaRPr lang="uk-UA" dirty="0"/>
          </a:p>
        </p:txBody>
      </p:sp>
      <p:sp>
        <p:nvSpPr>
          <p:cNvPr id="36867" name="Rectangle 3"/>
          <p:cNvSpPr>
            <a:spLocks noGrp="1" noChangeArrowheads="1"/>
          </p:cNvSpPr>
          <p:nvPr>
            <p:ph type="body" idx="1"/>
          </p:nvPr>
        </p:nvSpPr>
        <p:spPr>
          <a:xfrm>
            <a:off x="847467" y="1772816"/>
            <a:ext cx="6049168" cy="3744887"/>
          </a:xfrm>
        </p:spPr>
        <p:txBody>
          <a:bodyPr/>
          <a:lstStyle/>
          <a:p>
            <a:pPr marL="0" indent="0" algn="just">
              <a:lnSpc>
                <a:spcPct val="90000"/>
              </a:lnSpc>
              <a:buNone/>
            </a:pPr>
            <a:r>
              <a:rPr lang="it-IT" sz="2600" b="1" dirty="0">
                <a:latin typeface="Academy Engraved LET Plain" panose="02000000000000000000" pitchFamily="2" charset="0"/>
              </a:rPr>
              <a:t>Ci sono diverse opinioni in merito ai cibi vietati per sempre o solo per i primi mesi. Alcuni centri trapianto producono guide per i pazienti e i suggerimenti nutrizionali. Alcune guide vietano, oltre ai frutti di mare, i crostacei.</a:t>
            </a:r>
          </a:p>
          <a:p>
            <a:pPr marL="0" indent="0" algn="just">
              <a:lnSpc>
                <a:spcPct val="90000"/>
              </a:lnSpc>
              <a:buNone/>
            </a:pPr>
            <a:r>
              <a:rPr lang="it-IT" sz="2600" b="1" dirty="0">
                <a:latin typeface="Academy Engraved LET Plain" panose="02000000000000000000" pitchFamily="2" charset="0"/>
              </a:rPr>
              <a:t>Se un paziente ha fatto il vaccino contro epatite A, deve astenersi lo stesso dal mangiare vongole o gamberi cotti?</a:t>
            </a:r>
          </a:p>
          <a:p>
            <a:pPr marL="0" indent="0" algn="just">
              <a:lnSpc>
                <a:spcPct val="90000"/>
              </a:lnSpc>
              <a:buNone/>
            </a:pPr>
            <a:endParaRPr lang="uk-U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45F6265-CF7F-C14B-87E1-317EB37D9A07}"/>
              </a:ext>
            </a:extLst>
          </p:cNvPr>
          <p:cNvSpPr>
            <a:spLocks noGrp="1"/>
          </p:cNvSpPr>
          <p:nvPr>
            <p:ph idx="1"/>
          </p:nvPr>
        </p:nvSpPr>
        <p:spPr/>
        <p:txBody>
          <a:bodyPr/>
          <a:lstStyle/>
          <a:p>
            <a:pPr marL="0" indent="0" algn="just">
              <a:buNone/>
            </a:pPr>
            <a:r>
              <a:rPr lang="it-IT" sz="2600" b="1" dirty="0">
                <a:solidFill>
                  <a:schemeClr val="tx1"/>
                </a:solidFill>
                <a:latin typeface="Academy Engraved LET Plain" panose="02000000000000000000" pitchFamily="2" charset="0"/>
              </a:rPr>
              <a:t>Non sembrano esserci particolari vantaggi/svantaggi in termini di possibilità di infezione in chi ha fatto il vaccina per epatite A o in chi contratto il virus. </a:t>
            </a:r>
            <a:r>
              <a:rPr lang="it-IT" sz="2600" b="1" u="sng" dirty="0">
                <a:solidFill>
                  <a:srgbClr val="FF0000"/>
                </a:solidFill>
                <a:latin typeface="Academy Engraved LET Plain" panose="02000000000000000000" pitchFamily="2" charset="0"/>
              </a:rPr>
              <a:t>ATTENZIONE</a:t>
            </a:r>
            <a:r>
              <a:rPr lang="it-IT" sz="2600" b="1" dirty="0">
                <a:solidFill>
                  <a:schemeClr val="tx1"/>
                </a:solidFill>
                <a:latin typeface="Academy Engraved LET Plain" panose="02000000000000000000" pitchFamily="2" charset="0"/>
              </a:rPr>
              <a:t> però: il problema degli alimenti crudi non è solo l’epatite A, ma tutte le possibili tossinfezioni alimentari (+ di 250) e le conseguenze che un alimento crudo rispetto al cotto può comportare. Salmonelle, botulino, listeria, escherichia coli……</a:t>
            </a:r>
          </a:p>
        </p:txBody>
      </p:sp>
    </p:spTree>
    <p:extLst>
      <p:ext uri="{BB962C8B-B14F-4D97-AF65-F5344CB8AC3E}">
        <p14:creationId xmlns:p14="http://schemas.microsoft.com/office/powerpoint/2010/main" val="3509056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400539F-CE49-F048-BDD9-BF436A7E439D}"/>
              </a:ext>
            </a:extLst>
          </p:cNvPr>
          <p:cNvSpPr>
            <a:spLocks noGrp="1"/>
          </p:cNvSpPr>
          <p:nvPr>
            <p:ph idx="1"/>
          </p:nvPr>
        </p:nvSpPr>
        <p:spPr>
          <a:xfrm>
            <a:off x="827584" y="2276872"/>
            <a:ext cx="6985000" cy="2376264"/>
          </a:xfrm>
        </p:spPr>
        <p:txBody>
          <a:bodyPr/>
          <a:lstStyle/>
          <a:p>
            <a:pPr marL="0" indent="0" algn="just">
              <a:buNone/>
            </a:pPr>
            <a:r>
              <a:rPr lang="it-IT" sz="2600" b="1" dirty="0">
                <a:latin typeface="Academy Engraved LET Plain" panose="02000000000000000000" pitchFamily="2" charset="0"/>
              </a:rPr>
              <a:t>Esiste una tabella nutrizionale specifica </a:t>
            </a:r>
          </a:p>
          <a:p>
            <a:pPr marL="0" indent="0" algn="just">
              <a:buNone/>
            </a:pPr>
            <a:r>
              <a:rPr lang="it-IT" sz="2600" b="1" dirty="0">
                <a:latin typeface="Academy Engraved LET Plain" panose="02000000000000000000" pitchFamily="2" charset="0"/>
              </a:rPr>
              <a:t>per i trapiantati di fegato?</a:t>
            </a:r>
          </a:p>
        </p:txBody>
      </p:sp>
    </p:spTree>
    <p:extLst>
      <p:ext uri="{BB962C8B-B14F-4D97-AF65-F5344CB8AC3E}">
        <p14:creationId xmlns:p14="http://schemas.microsoft.com/office/powerpoint/2010/main" val="3888629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FFFDF9D-0BEE-9942-B056-24C58F8919AB}"/>
              </a:ext>
            </a:extLst>
          </p:cNvPr>
          <p:cNvSpPr>
            <a:spLocks noGrp="1"/>
          </p:cNvSpPr>
          <p:nvPr>
            <p:ph idx="1"/>
          </p:nvPr>
        </p:nvSpPr>
        <p:spPr>
          <a:xfrm>
            <a:off x="1908175" y="1600201"/>
            <a:ext cx="6778625" cy="2116832"/>
          </a:xfrm>
        </p:spPr>
        <p:txBody>
          <a:bodyPr/>
          <a:lstStyle/>
          <a:p>
            <a:pPr marL="0" indent="0" algn="just">
              <a:buNone/>
            </a:pPr>
            <a:r>
              <a:rPr lang="it-IT" sz="2600" b="1" dirty="0">
                <a:solidFill>
                  <a:schemeClr val="tx1"/>
                </a:solidFill>
                <a:latin typeface="Academy Engraved LET Plain" panose="02000000000000000000" pitchFamily="2" charset="0"/>
              </a:rPr>
              <a:t>Esistono linee guida per quanto riguarda una sana alimentazione dopo il trapianto, tutte basate sulla dieta mediterranea che NESSUNO fa.</a:t>
            </a:r>
          </a:p>
        </p:txBody>
      </p:sp>
    </p:spTree>
    <p:extLst>
      <p:ext uri="{BB962C8B-B14F-4D97-AF65-F5344CB8AC3E}">
        <p14:creationId xmlns:p14="http://schemas.microsoft.com/office/powerpoint/2010/main" val="3404497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55786BD-E5AD-914F-9A93-A67CF5678B9C}"/>
              </a:ext>
            </a:extLst>
          </p:cNvPr>
          <p:cNvSpPr>
            <a:spLocks noGrp="1"/>
          </p:cNvSpPr>
          <p:nvPr>
            <p:ph idx="1"/>
          </p:nvPr>
        </p:nvSpPr>
        <p:spPr>
          <a:xfrm>
            <a:off x="684213" y="1773238"/>
            <a:ext cx="6552083" cy="2303834"/>
          </a:xfrm>
        </p:spPr>
        <p:txBody>
          <a:bodyPr/>
          <a:lstStyle/>
          <a:p>
            <a:pPr marL="0" indent="0" algn="just">
              <a:buNone/>
            </a:pPr>
            <a:r>
              <a:rPr lang="it-IT" sz="2600" b="1" dirty="0">
                <a:latin typeface="Academy Engraved LET Plain" panose="02000000000000000000" pitchFamily="2" charset="0"/>
              </a:rPr>
              <a:t>Dopo 1 anno dal trapianto è </a:t>
            </a:r>
          </a:p>
          <a:p>
            <a:pPr marL="0" indent="0" algn="just">
              <a:buNone/>
            </a:pPr>
            <a:r>
              <a:rPr lang="it-IT" sz="2600" b="1" dirty="0">
                <a:latin typeface="Academy Engraved LET Plain" panose="02000000000000000000" pitchFamily="2" charset="0"/>
              </a:rPr>
              <a:t>ragionevole concedersi una frittura fatta in </a:t>
            </a:r>
          </a:p>
          <a:p>
            <a:pPr marL="0" indent="0" algn="just">
              <a:buNone/>
            </a:pPr>
            <a:r>
              <a:rPr lang="it-IT" sz="2600" b="1" dirty="0">
                <a:latin typeface="Academy Engraved LET Plain" panose="02000000000000000000" pitchFamily="2" charset="0"/>
              </a:rPr>
              <a:t>casa con olio extravergine oppure </a:t>
            </a:r>
          </a:p>
          <a:p>
            <a:pPr marL="0" indent="0" algn="just">
              <a:buNone/>
            </a:pPr>
            <a:r>
              <a:rPr lang="it-IT" sz="2600" b="1" dirty="0">
                <a:latin typeface="Academy Engraved LET Plain" panose="02000000000000000000" pitchFamily="2" charset="0"/>
              </a:rPr>
              <a:t>un bicchiere di vino ai pasti?</a:t>
            </a:r>
          </a:p>
          <a:p>
            <a:endParaRPr lang="it-IT" dirty="0"/>
          </a:p>
        </p:txBody>
      </p:sp>
    </p:spTree>
    <p:extLst>
      <p:ext uri="{BB962C8B-B14F-4D97-AF65-F5344CB8AC3E}">
        <p14:creationId xmlns:p14="http://schemas.microsoft.com/office/powerpoint/2010/main" val="3242627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DE47A5A-A102-F141-A53C-BEA1C5A24C55}"/>
              </a:ext>
            </a:extLst>
          </p:cNvPr>
          <p:cNvSpPr>
            <a:spLocks noGrp="1"/>
          </p:cNvSpPr>
          <p:nvPr>
            <p:ph idx="1"/>
          </p:nvPr>
        </p:nvSpPr>
        <p:spPr>
          <a:xfrm>
            <a:off x="1907704" y="1268760"/>
            <a:ext cx="6778625" cy="4525963"/>
          </a:xfrm>
        </p:spPr>
        <p:txBody>
          <a:bodyPr/>
          <a:lstStyle/>
          <a:p>
            <a:pPr marL="0" indent="0" algn="just">
              <a:buNone/>
            </a:pPr>
            <a:r>
              <a:rPr lang="it-IT" sz="2600" b="1" dirty="0">
                <a:solidFill>
                  <a:schemeClr val="tx1"/>
                </a:solidFill>
                <a:latin typeface="Academy Engraved LET Plain" panose="02000000000000000000" pitchFamily="2" charset="0"/>
              </a:rPr>
              <a:t>Anche a distanza di tempo (mesi, anni) dall’intervento sarebbe buona norma seguire delle regole. DIPENDENTEMENTE dallo stato nutrizionale del soggetto ad un anno dall’intervento, non mi sento di consigliare una frittura intera come portata. Tanto meno un bicchiere AI pasti!! </a:t>
            </a:r>
          </a:p>
          <a:p>
            <a:pPr marL="0" indent="0" algn="just">
              <a:buNone/>
            </a:pPr>
            <a:r>
              <a:rPr lang="it-IT" sz="2600" b="1" dirty="0">
                <a:solidFill>
                  <a:schemeClr val="tx1"/>
                </a:solidFill>
                <a:latin typeface="Academy Engraved LET Plain" panose="02000000000000000000" pitchFamily="2" charset="0"/>
              </a:rPr>
              <a:t>Se in un anno ci sono 365 giorni e i pasti principali sono 2 (senza contare la colazione!) si parla di 670 bicchieri in un anno!!!!! </a:t>
            </a:r>
          </a:p>
        </p:txBody>
      </p:sp>
    </p:spTree>
    <p:extLst>
      <p:ext uri="{BB962C8B-B14F-4D97-AF65-F5344CB8AC3E}">
        <p14:creationId xmlns:p14="http://schemas.microsoft.com/office/powerpoint/2010/main" val="2854627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CD5C3FF-C127-C845-AAD0-F46039E60A4E}"/>
              </a:ext>
            </a:extLst>
          </p:cNvPr>
          <p:cNvSpPr>
            <a:spLocks noGrp="1"/>
          </p:cNvSpPr>
          <p:nvPr>
            <p:ph idx="1"/>
          </p:nvPr>
        </p:nvSpPr>
        <p:spPr>
          <a:xfrm>
            <a:off x="1907704" y="2492896"/>
            <a:ext cx="6778625" cy="1612776"/>
          </a:xfrm>
        </p:spPr>
        <p:txBody>
          <a:bodyPr/>
          <a:lstStyle/>
          <a:p>
            <a:pPr marL="0" indent="0" algn="ctr">
              <a:buNone/>
            </a:pPr>
            <a:r>
              <a:rPr lang="it-IT" sz="6000" b="1" dirty="0">
                <a:solidFill>
                  <a:schemeClr val="tx1"/>
                </a:solidFill>
                <a:latin typeface="Academy Engraved LET Plain" panose="02000000000000000000" pitchFamily="2" charset="0"/>
              </a:rPr>
              <a:t>111 bottiglie di vino</a:t>
            </a:r>
          </a:p>
        </p:txBody>
      </p:sp>
    </p:spTree>
    <p:extLst>
      <p:ext uri="{BB962C8B-B14F-4D97-AF65-F5344CB8AC3E}">
        <p14:creationId xmlns:p14="http://schemas.microsoft.com/office/powerpoint/2010/main" val="2194855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AB4E93C-8B4C-1F4E-A1A0-3A9013C01502}"/>
              </a:ext>
            </a:extLst>
          </p:cNvPr>
          <p:cNvSpPr>
            <a:spLocks noGrp="1"/>
          </p:cNvSpPr>
          <p:nvPr>
            <p:ph idx="1"/>
          </p:nvPr>
        </p:nvSpPr>
        <p:spPr>
          <a:xfrm>
            <a:off x="539552" y="2204864"/>
            <a:ext cx="6985000" cy="2231826"/>
          </a:xfrm>
        </p:spPr>
        <p:txBody>
          <a:bodyPr/>
          <a:lstStyle/>
          <a:p>
            <a:pPr marL="0" indent="0" algn="just">
              <a:buNone/>
            </a:pPr>
            <a:r>
              <a:rPr lang="it-IT" sz="2600" b="1" dirty="0">
                <a:latin typeface="Academy Engraved LET Plain" panose="02000000000000000000" pitchFamily="2" charset="0"/>
              </a:rPr>
              <a:t>In commercio esistono molte bevande</a:t>
            </a:r>
          </a:p>
          <a:p>
            <a:pPr marL="0" indent="0" algn="just">
              <a:buNone/>
            </a:pPr>
            <a:r>
              <a:rPr lang="it-IT" sz="2600" b="1" dirty="0">
                <a:latin typeface="Academy Engraved LET Plain" panose="02000000000000000000" pitchFamily="2" charset="0"/>
              </a:rPr>
              <a:t>analcoliche come birra analcolica, vino </a:t>
            </a:r>
            <a:r>
              <a:rPr lang="it-IT" sz="2600" b="1" dirty="0" err="1">
                <a:latin typeface="Academy Engraved LET Plain" panose="02000000000000000000" pitchFamily="2" charset="0"/>
              </a:rPr>
              <a:t>dealcolizzato</a:t>
            </a:r>
            <a:r>
              <a:rPr lang="it-IT" sz="2600" b="1" dirty="0">
                <a:latin typeface="Academy Engraved LET Plain" panose="02000000000000000000" pitchFamily="2" charset="0"/>
              </a:rPr>
              <a:t>, gin </a:t>
            </a:r>
            <a:r>
              <a:rPr lang="it-IT" sz="2600" b="1" dirty="0" err="1">
                <a:latin typeface="Academy Engraved LET Plain" panose="02000000000000000000" pitchFamily="2" charset="0"/>
              </a:rPr>
              <a:t>tonic</a:t>
            </a:r>
            <a:r>
              <a:rPr lang="it-IT" sz="2600" b="1" dirty="0">
                <a:latin typeface="Academy Engraved LET Plain" panose="02000000000000000000" pitchFamily="2" charset="0"/>
              </a:rPr>
              <a:t> senza alcol, </a:t>
            </a:r>
            <a:r>
              <a:rPr lang="it-IT" sz="2600" b="1" dirty="0" err="1">
                <a:latin typeface="Academy Engraved LET Plain" panose="02000000000000000000" pitchFamily="2" charset="0"/>
              </a:rPr>
              <a:t>spritz</a:t>
            </a:r>
            <a:r>
              <a:rPr lang="it-IT" sz="2600" b="1" dirty="0">
                <a:latin typeface="Academy Engraved LET Plain" panose="02000000000000000000" pitchFamily="2" charset="0"/>
              </a:rPr>
              <a:t> senza alcol. Si possono bere? È possibile avere una guida al consumo?</a:t>
            </a:r>
          </a:p>
          <a:p>
            <a:pPr marL="0" indent="0">
              <a:buNone/>
            </a:pPr>
            <a:endParaRPr lang="it-IT" dirty="0"/>
          </a:p>
        </p:txBody>
      </p:sp>
    </p:spTree>
    <p:extLst>
      <p:ext uri="{BB962C8B-B14F-4D97-AF65-F5344CB8AC3E}">
        <p14:creationId xmlns:p14="http://schemas.microsoft.com/office/powerpoint/2010/main" val="68098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EE27F0B-30CA-2347-A446-7F8C9C56FBB0}"/>
              </a:ext>
            </a:extLst>
          </p:cNvPr>
          <p:cNvSpPr>
            <a:spLocks noGrp="1"/>
          </p:cNvSpPr>
          <p:nvPr>
            <p:ph idx="1"/>
          </p:nvPr>
        </p:nvSpPr>
        <p:spPr>
          <a:xfrm>
            <a:off x="1908175" y="1600201"/>
            <a:ext cx="6778625" cy="2476872"/>
          </a:xfrm>
        </p:spPr>
        <p:txBody>
          <a:bodyPr/>
          <a:lstStyle/>
          <a:p>
            <a:pPr marL="0" indent="0" algn="just">
              <a:buNone/>
            </a:pPr>
            <a:r>
              <a:rPr lang="it-IT" sz="2600" b="1" dirty="0">
                <a:solidFill>
                  <a:schemeClr val="tx1"/>
                </a:solidFill>
                <a:latin typeface="Academy Engraved LET Plain" panose="02000000000000000000" pitchFamily="2" charset="0"/>
              </a:rPr>
              <a:t>Le bevande </a:t>
            </a:r>
            <a:r>
              <a:rPr lang="it-IT" sz="2600" b="1" dirty="0" err="1">
                <a:solidFill>
                  <a:schemeClr val="tx1"/>
                </a:solidFill>
                <a:latin typeface="Academy Engraved LET Plain" panose="02000000000000000000" pitchFamily="2" charset="0"/>
              </a:rPr>
              <a:t>dealcolizzate</a:t>
            </a:r>
            <a:r>
              <a:rPr lang="it-IT" sz="2600" b="1" dirty="0">
                <a:solidFill>
                  <a:schemeClr val="tx1"/>
                </a:solidFill>
                <a:latin typeface="Academy Engraved LET Plain" panose="02000000000000000000" pitchFamily="2" charset="0"/>
              </a:rPr>
              <a:t> o alcol free (0%), non sono MAI senza alcol. Per la legislazione vigente basta che sia riportato lo 0,… % per poterle registrare come alcol free. Quindi anche se minima, ma la componente alcolica c’è!!</a:t>
            </a:r>
          </a:p>
        </p:txBody>
      </p:sp>
    </p:spTree>
    <p:extLst>
      <p:ext uri="{BB962C8B-B14F-4D97-AF65-F5344CB8AC3E}">
        <p14:creationId xmlns:p14="http://schemas.microsoft.com/office/powerpoint/2010/main" val="2400165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D30BF99-36B3-604F-BE29-B2D7240E1CE3}"/>
              </a:ext>
            </a:extLst>
          </p:cNvPr>
          <p:cNvSpPr>
            <a:spLocks noGrp="1"/>
          </p:cNvSpPr>
          <p:nvPr>
            <p:ph idx="1"/>
          </p:nvPr>
        </p:nvSpPr>
        <p:spPr>
          <a:xfrm>
            <a:off x="611560" y="2780928"/>
            <a:ext cx="6985000" cy="1943794"/>
          </a:xfrm>
        </p:spPr>
        <p:txBody>
          <a:bodyPr/>
          <a:lstStyle/>
          <a:p>
            <a:pPr marL="0" indent="0" algn="just">
              <a:buNone/>
            </a:pPr>
            <a:r>
              <a:rPr lang="it-IT" sz="2600" b="1" dirty="0">
                <a:latin typeface="Academy Engraved LET Plain" panose="02000000000000000000" pitchFamily="2" charset="0"/>
              </a:rPr>
              <a:t>Per il pompelmo è chiaro, ci sono invece opinioni discordanti su ananas e melograno, si possono mangiare?</a:t>
            </a:r>
          </a:p>
          <a:p>
            <a:pPr marL="0" indent="0">
              <a:buNone/>
            </a:pPr>
            <a:endParaRPr lang="it-IT" dirty="0"/>
          </a:p>
        </p:txBody>
      </p:sp>
    </p:spTree>
    <p:extLst>
      <p:ext uri="{BB962C8B-B14F-4D97-AF65-F5344CB8AC3E}">
        <p14:creationId xmlns:p14="http://schemas.microsoft.com/office/powerpoint/2010/main" val="2446284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20B605B-0D10-B54D-A6B6-CF6CA2C3B5CA}"/>
              </a:ext>
            </a:extLst>
          </p:cNvPr>
          <p:cNvSpPr>
            <a:spLocks noGrp="1"/>
          </p:cNvSpPr>
          <p:nvPr>
            <p:ph idx="1"/>
          </p:nvPr>
        </p:nvSpPr>
        <p:spPr>
          <a:xfrm>
            <a:off x="683568" y="2564904"/>
            <a:ext cx="6985000" cy="1151706"/>
          </a:xfrm>
        </p:spPr>
        <p:txBody>
          <a:bodyPr/>
          <a:lstStyle/>
          <a:p>
            <a:pPr marL="0" indent="0" algn="just">
              <a:buNone/>
            </a:pPr>
            <a:r>
              <a:rPr lang="it-IT" sz="2600" b="1" dirty="0">
                <a:latin typeface="Academy Engraved LET Plain" panose="02000000000000000000" pitchFamily="2" charset="0"/>
              </a:rPr>
              <a:t>L’utilizzo delle spezie è consentito?</a:t>
            </a:r>
          </a:p>
          <a:p>
            <a:pPr marL="0" indent="0" algn="ctr">
              <a:buNone/>
            </a:pPr>
            <a:endParaRPr lang="it-IT" dirty="0"/>
          </a:p>
        </p:txBody>
      </p:sp>
    </p:spTree>
    <p:extLst>
      <p:ext uri="{BB962C8B-B14F-4D97-AF65-F5344CB8AC3E}">
        <p14:creationId xmlns:p14="http://schemas.microsoft.com/office/powerpoint/2010/main" val="999076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E0DF1E3-5C7F-144D-B852-A479EEDF66B4}"/>
              </a:ext>
            </a:extLst>
          </p:cNvPr>
          <p:cNvSpPr>
            <a:spLocks noGrp="1"/>
          </p:cNvSpPr>
          <p:nvPr>
            <p:ph idx="1"/>
          </p:nvPr>
        </p:nvSpPr>
        <p:spPr>
          <a:xfrm>
            <a:off x="1908175" y="1600200"/>
            <a:ext cx="6778625" cy="4205063"/>
          </a:xfrm>
        </p:spPr>
        <p:txBody>
          <a:bodyPr/>
          <a:lstStyle/>
          <a:p>
            <a:pPr marL="0" indent="0" algn="just">
              <a:buNone/>
            </a:pPr>
            <a:r>
              <a:rPr lang="it-IT" sz="2600" b="1" dirty="0">
                <a:solidFill>
                  <a:schemeClr val="tx1"/>
                </a:solidFill>
                <a:latin typeface="Academy Engraved LET Plain" panose="02000000000000000000" pitchFamily="2" charset="0"/>
              </a:rPr>
              <a:t>L’utilizzo delle spezie sarebbe da valutare soggetto per soggetto. Alcune aumentano la pressione, e non è raro trovare pazienti che fanno farmaci perché hanno la pressione alta. Altre possono dare irritazione gastrica e con tutte le attuali patologie gastrointestinali potrebbe essere utile quantomeno limitarle. ATTENZIONE ALLE ERBE DA ERBORISTERIA PER TISANE, DECOTTI…</a:t>
            </a:r>
          </a:p>
        </p:txBody>
      </p:sp>
    </p:spTree>
    <p:extLst>
      <p:ext uri="{BB962C8B-B14F-4D97-AF65-F5344CB8AC3E}">
        <p14:creationId xmlns:p14="http://schemas.microsoft.com/office/powerpoint/2010/main" val="1185679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D24E2EC-C6E3-9847-AA7C-B84670D2A736}"/>
              </a:ext>
            </a:extLst>
          </p:cNvPr>
          <p:cNvSpPr>
            <a:spLocks noGrp="1"/>
          </p:cNvSpPr>
          <p:nvPr>
            <p:ph idx="1"/>
          </p:nvPr>
        </p:nvSpPr>
        <p:spPr>
          <a:xfrm>
            <a:off x="1907704" y="1052736"/>
            <a:ext cx="6778625" cy="4680520"/>
          </a:xfrm>
        </p:spPr>
        <p:txBody>
          <a:bodyPr/>
          <a:lstStyle/>
          <a:p>
            <a:pPr algn="just"/>
            <a:r>
              <a:rPr lang="it-IT" sz="2600" b="1" dirty="0" err="1">
                <a:solidFill>
                  <a:schemeClr val="tx1"/>
                </a:solidFill>
                <a:latin typeface="Academy Engraved LET Plain" panose="02000000000000000000" pitchFamily="2" charset="0"/>
              </a:rPr>
              <a:t>Ashwaganda</a:t>
            </a:r>
            <a:r>
              <a:rPr lang="it-IT" sz="2600" b="1" dirty="0">
                <a:solidFill>
                  <a:schemeClr val="tx1"/>
                </a:solidFill>
                <a:latin typeface="Academy Engraved LET Plain" panose="02000000000000000000" pitchFamily="2" charset="0"/>
              </a:rPr>
              <a:t> (</a:t>
            </a:r>
            <a:r>
              <a:rPr lang="it-IT" sz="2600" b="1" dirty="0" err="1">
                <a:solidFill>
                  <a:schemeClr val="tx1"/>
                </a:solidFill>
                <a:latin typeface="Academy Engraved LET Plain" panose="02000000000000000000" pitchFamily="2" charset="0"/>
              </a:rPr>
              <a:t>whitania</a:t>
            </a:r>
            <a:r>
              <a:rPr lang="it-IT" sz="2600" b="1" dirty="0">
                <a:solidFill>
                  <a:schemeClr val="tx1"/>
                </a:solidFill>
                <a:latin typeface="Academy Engraved LET Plain" panose="02000000000000000000" pitchFamily="2" charset="0"/>
              </a:rPr>
              <a:t> </a:t>
            </a:r>
            <a:r>
              <a:rPr lang="it-IT" sz="2600" b="1" dirty="0" err="1">
                <a:solidFill>
                  <a:schemeClr val="tx1"/>
                </a:solidFill>
                <a:latin typeface="Academy Engraved LET Plain" panose="02000000000000000000" pitchFamily="2" charset="0"/>
              </a:rPr>
              <a:t>somnifera</a:t>
            </a:r>
            <a:r>
              <a:rPr lang="it-IT" sz="2600" b="1" dirty="0">
                <a:solidFill>
                  <a:schemeClr val="tx1"/>
                </a:solidFill>
                <a:latin typeface="Academy Engraved LET Plain" panose="02000000000000000000" pitchFamily="2" charset="0"/>
              </a:rPr>
              <a:t>): pianta </a:t>
            </a:r>
            <a:r>
              <a:rPr lang="it-IT" sz="2600" b="1" dirty="0" err="1">
                <a:solidFill>
                  <a:schemeClr val="tx1"/>
                </a:solidFill>
                <a:latin typeface="Academy Engraved LET Plain" panose="02000000000000000000" pitchFamily="2" charset="0"/>
              </a:rPr>
              <a:t>adattogena</a:t>
            </a:r>
            <a:r>
              <a:rPr lang="it-IT" sz="2600" b="1" dirty="0">
                <a:solidFill>
                  <a:schemeClr val="tx1"/>
                </a:solidFill>
                <a:latin typeface="Academy Engraved LET Plain" panose="02000000000000000000" pitchFamily="2" charset="0"/>
              </a:rPr>
              <a:t>, interferisce con immunosoppressori e ciclosporine limitandone l’azione</a:t>
            </a:r>
          </a:p>
          <a:p>
            <a:pPr algn="just"/>
            <a:r>
              <a:rPr lang="it-IT" sz="2600" b="1" dirty="0">
                <a:solidFill>
                  <a:schemeClr val="tx1"/>
                </a:solidFill>
                <a:latin typeface="Academy Engraved LET Plain" panose="02000000000000000000" pitchFamily="2" charset="0"/>
              </a:rPr>
              <a:t>Astragalo: immunomodulante, interferisce con immunosoppressori e ciclosporine</a:t>
            </a:r>
          </a:p>
          <a:p>
            <a:pPr algn="just"/>
            <a:r>
              <a:rPr lang="it-IT" sz="2600" b="1" dirty="0" err="1">
                <a:solidFill>
                  <a:schemeClr val="tx1"/>
                </a:solidFill>
                <a:latin typeface="Academy Engraved LET Plain" panose="02000000000000000000" pitchFamily="2" charset="0"/>
              </a:rPr>
              <a:t>Bacopa</a:t>
            </a:r>
            <a:r>
              <a:rPr lang="it-IT" sz="2600" b="1" dirty="0">
                <a:solidFill>
                  <a:schemeClr val="tx1"/>
                </a:solidFill>
                <a:latin typeface="Academy Engraved LET Plain" panose="02000000000000000000" pitchFamily="2" charset="0"/>
              </a:rPr>
              <a:t> (</a:t>
            </a:r>
            <a:r>
              <a:rPr lang="it-IT" sz="2600" b="1" dirty="0" err="1">
                <a:solidFill>
                  <a:schemeClr val="tx1"/>
                </a:solidFill>
                <a:latin typeface="Academy Engraved LET Plain" panose="02000000000000000000" pitchFamily="2" charset="0"/>
              </a:rPr>
              <a:t>bacopa</a:t>
            </a:r>
            <a:r>
              <a:rPr lang="it-IT" sz="2600" b="1" dirty="0">
                <a:solidFill>
                  <a:schemeClr val="tx1"/>
                </a:solidFill>
                <a:latin typeface="Academy Engraved LET Plain" panose="02000000000000000000" pitchFamily="2" charset="0"/>
              </a:rPr>
              <a:t> </a:t>
            </a:r>
            <a:r>
              <a:rPr lang="it-IT" sz="2600" b="1" dirty="0" err="1">
                <a:solidFill>
                  <a:schemeClr val="tx1"/>
                </a:solidFill>
                <a:latin typeface="Academy Engraved LET Plain" panose="02000000000000000000" pitchFamily="2" charset="0"/>
              </a:rPr>
              <a:t>monnieri</a:t>
            </a:r>
            <a:r>
              <a:rPr lang="it-IT" sz="2600" b="1" dirty="0">
                <a:solidFill>
                  <a:schemeClr val="tx1"/>
                </a:solidFill>
                <a:latin typeface="Academy Engraved LET Plain" panose="02000000000000000000" pitchFamily="2" charset="0"/>
              </a:rPr>
              <a:t>): pianta </a:t>
            </a:r>
            <a:r>
              <a:rPr lang="it-IT" sz="2600" b="1" dirty="0" err="1">
                <a:solidFill>
                  <a:schemeClr val="tx1"/>
                </a:solidFill>
                <a:latin typeface="Academy Engraved LET Plain" panose="02000000000000000000" pitchFamily="2" charset="0"/>
              </a:rPr>
              <a:t>adattogena</a:t>
            </a:r>
            <a:r>
              <a:rPr lang="it-IT" sz="2600" b="1" dirty="0">
                <a:solidFill>
                  <a:schemeClr val="tx1"/>
                </a:solidFill>
                <a:latin typeface="Academy Engraved LET Plain" panose="02000000000000000000" pitchFamily="2" charset="0"/>
              </a:rPr>
              <a:t>, interferenza con immunosoppressore e ciclosporine</a:t>
            </a:r>
          </a:p>
          <a:p>
            <a:pPr algn="just"/>
            <a:r>
              <a:rPr lang="it-IT" sz="2600" b="1" dirty="0">
                <a:solidFill>
                  <a:schemeClr val="tx1"/>
                </a:solidFill>
                <a:latin typeface="Academy Engraved LET Plain" panose="02000000000000000000" pitchFamily="2" charset="0"/>
              </a:rPr>
              <a:t>Aglio: può aumentare i livelli di </a:t>
            </a:r>
            <a:r>
              <a:rPr lang="it-IT" sz="2600" b="1" dirty="0" err="1">
                <a:solidFill>
                  <a:schemeClr val="tx1"/>
                </a:solidFill>
                <a:latin typeface="Academy Engraved LET Plain" panose="02000000000000000000" pitchFamily="2" charset="0"/>
              </a:rPr>
              <a:t>tacrolimus</a:t>
            </a:r>
            <a:endParaRPr lang="it-IT" sz="2600" b="1" dirty="0">
              <a:solidFill>
                <a:schemeClr val="tx1"/>
              </a:solidFill>
              <a:latin typeface="Academy Engraved LET Plain" panose="02000000000000000000" pitchFamily="2" charset="0"/>
            </a:endParaRPr>
          </a:p>
        </p:txBody>
      </p:sp>
    </p:spTree>
    <p:extLst>
      <p:ext uri="{BB962C8B-B14F-4D97-AF65-F5344CB8AC3E}">
        <p14:creationId xmlns:p14="http://schemas.microsoft.com/office/powerpoint/2010/main" val="1150831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55AF180-468B-D343-AAD8-977781CC1B2A}"/>
              </a:ext>
            </a:extLst>
          </p:cNvPr>
          <p:cNvSpPr>
            <a:spLocks noGrp="1"/>
          </p:cNvSpPr>
          <p:nvPr>
            <p:ph idx="1"/>
          </p:nvPr>
        </p:nvSpPr>
        <p:spPr/>
        <p:txBody>
          <a:bodyPr/>
          <a:lstStyle/>
          <a:p>
            <a:pPr algn="just"/>
            <a:r>
              <a:rPr lang="it-IT" sz="2600" b="1" dirty="0">
                <a:solidFill>
                  <a:schemeClr val="tx1"/>
                </a:solidFill>
                <a:latin typeface="Academy Engraved LET Plain" panose="02000000000000000000" pitchFamily="2" charset="0"/>
              </a:rPr>
              <a:t>Liquirizia: può aumentare gli effetti avversi dei corticosteroidi</a:t>
            </a:r>
          </a:p>
          <a:p>
            <a:pPr algn="just"/>
            <a:r>
              <a:rPr lang="it-IT" sz="2600" b="1" dirty="0">
                <a:solidFill>
                  <a:schemeClr val="tx1"/>
                </a:solidFill>
                <a:latin typeface="Academy Engraved LET Plain" panose="02000000000000000000" pitchFamily="2" charset="0"/>
              </a:rPr>
              <a:t>Cardo mariano: può ridurre i livelli di </a:t>
            </a:r>
            <a:r>
              <a:rPr lang="it-IT" sz="2600" b="1" dirty="0" err="1">
                <a:solidFill>
                  <a:schemeClr val="tx1"/>
                </a:solidFill>
                <a:latin typeface="Academy Engraved LET Plain" panose="02000000000000000000" pitchFamily="2" charset="0"/>
              </a:rPr>
              <a:t>sirolimus</a:t>
            </a:r>
            <a:r>
              <a:rPr lang="it-IT" sz="2600" b="1" dirty="0">
                <a:solidFill>
                  <a:schemeClr val="tx1"/>
                </a:solidFill>
                <a:latin typeface="Academy Engraved LET Plain" panose="02000000000000000000" pitchFamily="2" charset="0"/>
              </a:rPr>
              <a:t> nel sangue</a:t>
            </a:r>
          </a:p>
          <a:p>
            <a:pPr algn="just"/>
            <a:r>
              <a:rPr lang="it-IT" sz="2600" b="1" dirty="0" err="1">
                <a:solidFill>
                  <a:schemeClr val="tx1"/>
                </a:solidFill>
                <a:latin typeface="Academy Engraved LET Plain" panose="02000000000000000000" pitchFamily="2" charset="0"/>
              </a:rPr>
              <a:t>Rhodiola</a:t>
            </a:r>
            <a:r>
              <a:rPr lang="it-IT" sz="2600" b="1" dirty="0">
                <a:solidFill>
                  <a:schemeClr val="tx1"/>
                </a:solidFill>
                <a:latin typeface="Academy Engraved LET Plain" panose="02000000000000000000" pitchFamily="2" charset="0"/>
              </a:rPr>
              <a:t> (</a:t>
            </a:r>
            <a:r>
              <a:rPr lang="it-IT" sz="2600" b="1" dirty="0" err="1">
                <a:solidFill>
                  <a:schemeClr val="tx1"/>
                </a:solidFill>
                <a:latin typeface="Academy Engraved LET Plain" panose="02000000000000000000" pitchFamily="2" charset="0"/>
              </a:rPr>
              <a:t>rhodiola</a:t>
            </a:r>
            <a:r>
              <a:rPr lang="it-IT" sz="2600" b="1" dirty="0">
                <a:solidFill>
                  <a:schemeClr val="tx1"/>
                </a:solidFill>
                <a:latin typeface="Academy Engraved LET Plain" panose="02000000000000000000" pitchFamily="2" charset="0"/>
              </a:rPr>
              <a:t> rosea): può ridurre l’efficacia degli </a:t>
            </a:r>
            <a:r>
              <a:rPr lang="it-IT" sz="2600" b="1" dirty="0" err="1">
                <a:solidFill>
                  <a:schemeClr val="tx1"/>
                </a:solidFill>
                <a:latin typeface="Academy Engraved LET Plain" panose="02000000000000000000" pitchFamily="2" charset="0"/>
              </a:rPr>
              <a:t>immunosoprressori</a:t>
            </a:r>
            <a:endParaRPr lang="it-IT" sz="2600" b="1" dirty="0">
              <a:solidFill>
                <a:schemeClr val="tx1"/>
              </a:solidFill>
              <a:latin typeface="Academy Engraved LET Plain" panose="02000000000000000000" pitchFamily="2" charset="0"/>
            </a:endParaRPr>
          </a:p>
          <a:p>
            <a:pPr algn="just"/>
            <a:r>
              <a:rPr lang="it-IT" sz="2600" b="1" dirty="0">
                <a:solidFill>
                  <a:schemeClr val="tx1"/>
                </a:solidFill>
                <a:latin typeface="Academy Engraved LET Plain" panose="02000000000000000000" pitchFamily="2" charset="0"/>
              </a:rPr>
              <a:t>Iperico (</a:t>
            </a:r>
            <a:r>
              <a:rPr lang="it-IT" sz="2600" b="1" dirty="0" err="1">
                <a:solidFill>
                  <a:schemeClr val="tx1"/>
                </a:solidFill>
                <a:latin typeface="Academy Engraved LET Plain" panose="02000000000000000000" pitchFamily="2" charset="0"/>
              </a:rPr>
              <a:t>hypericum</a:t>
            </a:r>
            <a:r>
              <a:rPr lang="it-IT" sz="2600" b="1" dirty="0">
                <a:solidFill>
                  <a:schemeClr val="tx1"/>
                </a:solidFill>
                <a:latin typeface="Academy Engraved LET Plain" panose="02000000000000000000" pitchFamily="2" charset="0"/>
              </a:rPr>
              <a:t> </a:t>
            </a:r>
            <a:r>
              <a:rPr lang="it-IT" sz="2600" b="1" dirty="0" err="1">
                <a:solidFill>
                  <a:schemeClr val="tx1"/>
                </a:solidFill>
                <a:latin typeface="Academy Engraved LET Plain" panose="02000000000000000000" pitchFamily="2" charset="0"/>
              </a:rPr>
              <a:t>perforatum</a:t>
            </a:r>
            <a:r>
              <a:rPr lang="it-IT" sz="2600" b="1" dirty="0">
                <a:solidFill>
                  <a:schemeClr val="tx1"/>
                </a:solidFill>
                <a:latin typeface="Academy Engraved LET Plain" panose="02000000000000000000" pitchFamily="2" charset="0"/>
              </a:rPr>
              <a:t>)  o erba di san Giovanni: può diminuire i livelli di immunosoppressore</a:t>
            </a:r>
          </a:p>
          <a:p>
            <a:endParaRPr lang="it-IT" dirty="0"/>
          </a:p>
        </p:txBody>
      </p:sp>
    </p:spTree>
    <p:extLst>
      <p:ext uri="{BB962C8B-B14F-4D97-AF65-F5344CB8AC3E}">
        <p14:creationId xmlns:p14="http://schemas.microsoft.com/office/powerpoint/2010/main" val="611802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58DDEA5-7758-2848-B7C5-F28BD1E5B60B}"/>
              </a:ext>
            </a:extLst>
          </p:cNvPr>
          <p:cNvSpPr>
            <a:spLocks noGrp="1"/>
          </p:cNvSpPr>
          <p:nvPr>
            <p:ph idx="1"/>
          </p:nvPr>
        </p:nvSpPr>
        <p:spPr>
          <a:xfrm>
            <a:off x="683568" y="2708920"/>
            <a:ext cx="6985000" cy="1511746"/>
          </a:xfrm>
        </p:spPr>
        <p:txBody>
          <a:bodyPr/>
          <a:lstStyle/>
          <a:p>
            <a:pPr marL="0" indent="0" algn="just">
              <a:buNone/>
            </a:pPr>
            <a:r>
              <a:rPr lang="it-IT" sz="2600" b="1" dirty="0">
                <a:latin typeface="Academy Engraved LET Plain" panose="02000000000000000000" pitchFamily="2" charset="0"/>
              </a:rPr>
              <a:t>Si possono mangiare i cibi cotti nel vino o in altri alcolici?</a:t>
            </a:r>
          </a:p>
          <a:p>
            <a:pPr marL="0" indent="0">
              <a:buNone/>
            </a:pPr>
            <a:endParaRPr lang="it-IT" dirty="0"/>
          </a:p>
        </p:txBody>
      </p:sp>
    </p:spTree>
    <p:extLst>
      <p:ext uri="{BB962C8B-B14F-4D97-AF65-F5344CB8AC3E}">
        <p14:creationId xmlns:p14="http://schemas.microsoft.com/office/powerpoint/2010/main" val="2191321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07A86CD-044E-904C-8D27-D58E5141E025}"/>
              </a:ext>
            </a:extLst>
          </p:cNvPr>
          <p:cNvSpPr>
            <a:spLocks noGrp="1"/>
          </p:cNvSpPr>
          <p:nvPr>
            <p:ph idx="1"/>
          </p:nvPr>
        </p:nvSpPr>
        <p:spPr/>
        <p:txBody>
          <a:bodyPr/>
          <a:lstStyle/>
          <a:p>
            <a:pPr marL="0" indent="0" algn="ctr">
              <a:buNone/>
            </a:pPr>
            <a:r>
              <a:rPr lang="it-IT" sz="20000" b="1" dirty="0">
                <a:solidFill>
                  <a:schemeClr val="tx1"/>
                </a:solidFill>
                <a:latin typeface="Academy Engraved LET Plain" panose="02000000000000000000" pitchFamily="2" charset="0"/>
              </a:rPr>
              <a:t>NO</a:t>
            </a:r>
          </a:p>
        </p:txBody>
      </p:sp>
    </p:spTree>
    <p:extLst>
      <p:ext uri="{BB962C8B-B14F-4D97-AF65-F5344CB8AC3E}">
        <p14:creationId xmlns:p14="http://schemas.microsoft.com/office/powerpoint/2010/main" val="815668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53B0790B-D78C-BB40-BEEC-C84EB10157E9}"/>
              </a:ext>
            </a:extLst>
          </p:cNvPr>
          <p:cNvSpPr>
            <a:spLocks noGrp="1"/>
          </p:cNvSpPr>
          <p:nvPr>
            <p:ph idx="1"/>
          </p:nvPr>
        </p:nvSpPr>
        <p:spPr>
          <a:xfrm>
            <a:off x="683568" y="2708920"/>
            <a:ext cx="6985000" cy="1511746"/>
          </a:xfrm>
        </p:spPr>
        <p:txBody>
          <a:bodyPr/>
          <a:lstStyle/>
          <a:p>
            <a:pPr marL="0" indent="0" algn="just">
              <a:buNone/>
            </a:pPr>
            <a:r>
              <a:rPr lang="it-IT" sz="2600" b="1" dirty="0">
                <a:latin typeface="Academy Engraved LET Plain" panose="02000000000000000000" pitchFamily="2" charset="0"/>
              </a:rPr>
              <a:t>Come si può affrontare un viaggio all'estero per quanto concerne l'alimentazione?</a:t>
            </a:r>
          </a:p>
          <a:p>
            <a:pPr marL="0" indent="0">
              <a:buNone/>
            </a:pPr>
            <a:endParaRPr lang="it-IT" dirty="0"/>
          </a:p>
        </p:txBody>
      </p:sp>
    </p:spTree>
    <p:extLst>
      <p:ext uri="{BB962C8B-B14F-4D97-AF65-F5344CB8AC3E}">
        <p14:creationId xmlns:p14="http://schemas.microsoft.com/office/powerpoint/2010/main" val="1312804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DAE9961-6670-3941-9C01-81BC90DF6B61}"/>
              </a:ext>
            </a:extLst>
          </p:cNvPr>
          <p:cNvSpPr>
            <a:spLocks noGrp="1"/>
          </p:cNvSpPr>
          <p:nvPr>
            <p:ph idx="1"/>
          </p:nvPr>
        </p:nvSpPr>
        <p:spPr>
          <a:xfrm>
            <a:off x="1907704" y="1268760"/>
            <a:ext cx="6778625" cy="4525963"/>
          </a:xfrm>
        </p:spPr>
        <p:txBody>
          <a:bodyPr/>
          <a:lstStyle/>
          <a:p>
            <a:pPr marL="0" indent="0">
              <a:buNone/>
            </a:pPr>
            <a:r>
              <a:rPr lang="it-IT" sz="2600" b="1" dirty="0">
                <a:solidFill>
                  <a:schemeClr val="tx1"/>
                </a:solidFill>
                <a:latin typeface="Academy Engraved LET Plain" panose="02000000000000000000" pitchFamily="2" charset="0"/>
              </a:rPr>
              <a:t>Non ci sono particolari problemi nei viaggi esteri, ma sarebbe utile tenere a mente delle buone norme:</a:t>
            </a:r>
          </a:p>
          <a:p>
            <a:pPr>
              <a:buFontTx/>
              <a:buChar char="-"/>
            </a:pPr>
            <a:r>
              <a:rPr lang="it-IT" sz="2600" b="1" dirty="0">
                <a:solidFill>
                  <a:schemeClr val="tx1"/>
                </a:solidFill>
                <a:latin typeface="Academy Engraved LET Plain" panose="02000000000000000000" pitchFamily="2" charset="0"/>
              </a:rPr>
              <a:t>Acqua potabile sempre da bottiglie chiuse</a:t>
            </a:r>
          </a:p>
          <a:p>
            <a:pPr>
              <a:buFontTx/>
              <a:buChar char="-"/>
            </a:pPr>
            <a:r>
              <a:rPr lang="it-IT" sz="2600" b="1" dirty="0">
                <a:solidFill>
                  <a:schemeClr val="tx1"/>
                </a:solidFill>
                <a:latin typeface="Academy Engraved LET Plain" panose="02000000000000000000" pitchFamily="2" charset="0"/>
              </a:rPr>
              <a:t>Lavare sempre le mani e possibilmente non mangiare </a:t>
            </a:r>
            <a:r>
              <a:rPr lang="it-IT" sz="2600" b="1" dirty="0" err="1">
                <a:solidFill>
                  <a:schemeClr val="tx1"/>
                </a:solidFill>
                <a:latin typeface="Academy Engraved LET Plain" panose="02000000000000000000" pitchFamily="2" charset="0"/>
              </a:rPr>
              <a:t>street</a:t>
            </a:r>
            <a:r>
              <a:rPr lang="it-IT" sz="2600" b="1" dirty="0">
                <a:solidFill>
                  <a:schemeClr val="tx1"/>
                </a:solidFill>
                <a:latin typeface="Academy Engraved LET Plain" panose="02000000000000000000" pitchFamily="2" charset="0"/>
              </a:rPr>
              <a:t> </a:t>
            </a:r>
            <a:r>
              <a:rPr lang="it-IT" sz="2600" b="1" dirty="0" err="1">
                <a:solidFill>
                  <a:schemeClr val="tx1"/>
                </a:solidFill>
                <a:latin typeface="Academy Engraved LET Plain" panose="02000000000000000000" pitchFamily="2" charset="0"/>
              </a:rPr>
              <a:t>food</a:t>
            </a:r>
            <a:r>
              <a:rPr lang="it-IT" sz="2600" b="1" dirty="0">
                <a:solidFill>
                  <a:schemeClr val="tx1"/>
                </a:solidFill>
                <a:latin typeface="Academy Engraved LET Plain" panose="02000000000000000000" pitchFamily="2" charset="0"/>
              </a:rPr>
              <a:t> (cosa da non fare possibilmente neanche in Italia per soprattutto un discorso di igiene)</a:t>
            </a:r>
          </a:p>
          <a:p>
            <a:pPr>
              <a:buFontTx/>
              <a:buChar char="-"/>
            </a:pPr>
            <a:r>
              <a:rPr lang="it-IT" sz="2600" b="1" dirty="0">
                <a:solidFill>
                  <a:schemeClr val="tx1"/>
                </a:solidFill>
                <a:latin typeface="Academy Engraved LET Plain" panose="02000000000000000000" pitchFamily="2" charset="0"/>
              </a:rPr>
              <a:t>Mangiare sempre alimenti cotti</a:t>
            </a:r>
          </a:p>
          <a:p>
            <a:pPr>
              <a:buFontTx/>
              <a:buChar char="-"/>
            </a:pPr>
            <a:r>
              <a:rPr lang="it-IT" sz="2600" b="1" dirty="0">
                <a:solidFill>
                  <a:schemeClr val="tx1"/>
                </a:solidFill>
                <a:latin typeface="Academy Engraved LET Plain" panose="02000000000000000000" pitchFamily="2" charset="0"/>
              </a:rPr>
              <a:t>Niente alcolici</a:t>
            </a:r>
          </a:p>
          <a:p>
            <a:pPr marL="0" indent="0">
              <a:buNone/>
            </a:pPr>
            <a:endParaRPr lang="it-IT" dirty="0"/>
          </a:p>
          <a:p>
            <a:pPr>
              <a:buFontTx/>
              <a:buChar char="-"/>
            </a:pPr>
            <a:endParaRPr lang="it-IT" dirty="0"/>
          </a:p>
        </p:txBody>
      </p:sp>
    </p:spTree>
    <p:extLst>
      <p:ext uri="{BB962C8B-B14F-4D97-AF65-F5344CB8AC3E}">
        <p14:creationId xmlns:p14="http://schemas.microsoft.com/office/powerpoint/2010/main" val="2941658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40F4286-2F21-7F42-B6E8-CAD7C8EBA79B}"/>
              </a:ext>
            </a:extLst>
          </p:cNvPr>
          <p:cNvSpPr>
            <a:spLocks noGrp="1"/>
          </p:cNvSpPr>
          <p:nvPr>
            <p:ph idx="1"/>
          </p:nvPr>
        </p:nvSpPr>
        <p:spPr>
          <a:xfrm>
            <a:off x="683568" y="2924944"/>
            <a:ext cx="6985000" cy="1439738"/>
          </a:xfrm>
        </p:spPr>
        <p:txBody>
          <a:bodyPr/>
          <a:lstStyle/>
          <a:p>
            <a:pPr marL="0" indent="0" algn="just">
              <a:buNone/>
            </a:pPr>
            <a:r>
              <a:rPr lang="it-IT" sz="2600" b="1" dirty="0">
                <a:latin typeface="Academy Engraved LET Plain" panose="02000000000000000000" pitchFamily="2" charset="0"/>
              </a:rPr>
              <a:t>Non so mai cosa posso mangiare quando sono al ristorante, ci sono dei consigli su quale alimento preferire rispetto ad un altro?</a:t>
            </a:r>
          </a:p>
          <a:p>
            <a:pPr marL="0" indent="0">
              <a:buNone/>
            </a:pPr>
            <a:endParaRPr lang="it-IT" dirty="0"/>
          </a:p>
        </p:txBody>
      </p:sp>
    </p:spTree>
    <p:extLst>
      <p:ext uri="{BB962C8B-B14F-4D97-AF65-F5344CB8AC3E}">
        <p14:creationId xmlns:p14="http://schemas.microsoft.com/office/powerpoint/2010/main" val="754688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397D7CA-8435-2B49-A716-FB2322065A8F}"/>
              </a:ext>
            </a:extLst>
          </p:cNvPr>
          <p:cNvSpPr>
            <a:spLocks noGrp="1"/>
          </p:cNvSpPr>
          <p:nvPr>
            <p:ph idx="1"/>
          </p:nvPr>
        </p:nvSpPr>
        <p:spPr/>
        <p:txBody>
          <a:bodyPr/>
          <a:lstStyle/>
          <a:p>
            <a:pPr marL="0" indent="0" algn="just">
              <a:buNone/>
            </a:pPr>
            <a:r>
              <a:rPr lang="it-IT" sz="2600" b="1" dirty="0">
                <a:solidFill>
                  <a:schemeClr val="tx1"/>
                </a:solidFill>
                <a:latin typeface="Academy Engraved LET Plain" panose="02000000000000000000" pitchFamily="2" charset="0"/>
              </a:rPr>
              <a:t>Non ci sono alimenti peggiori o migliori quando si mangia fuori, sono tutte portate, generalmente, più elaborate rispetto alla stessa che possiamo fare a casa (in genere). Tutto dipende dalla frequenza con il quale si va al ristorante!</a:t>
            </a:r>
          </a:p>
        </p:txBody>
      </p:sp>
    </p:spTree>
    <p:extLst>
      <p:ext uri="{BB962C8B-B14F-4D97-AF65-F5344CB8AC3E}">
        <p14:creationId xmlns:p14="http://schemas.microsoft.com/office/powerpoint/2010/main" val="4115454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4DC5C0E-B1B5-9A42-9263-BD67C3E5F7E7}"/>
              </a:ext>
            </a:extLst>
          </p:cNvPr>
          <p:cNvSpPr>
            <a:spLocks noGrp="1"/>
          </p:cNvSpPr>
          <p:nvPr>
            <p:ph idx="1"/>
          </p:nvPr>
        </p:nvSpPr>
        <p:spPr>
          <a:xfrm>
            <a:off x="611560" y="2924944"/>
            <a:ext cx="6985000" cy="1295722"/>
          </a:xfrm>
        </p:spPr>
        <p:txBody>
          <a:bodyPr/>
          <a:lstStyle/>
          <a:p>
            <a:pPr marL="0" indent="0" algn="just">
              <a:buNone/>
            </a:pPr>
            <a:r>
              <a:rPr lang="it-IT" sz="2600" b="1" dirty="0">
                <a:latin typeface="Academy Engraved LET Plain" panose="02000000000000000000" pitchFamily="2" charset="0"/>
              </a:rPr>
              <a:t>Non avere la colecisti può causare problemi nella digestione della carne?</a:t>
            </a:r>
          </a:p>
          <a:p>
            <a:pPr marL="0" indent="0" algn="just">
              <a:buNone/>
            </a:pPr>
            <a:endParaRPr lang="it-IT" dirty="0"/>
          </a:p>
        </p:txBody>
      </p:sp>
    </p:spTree>
    <p:extLst>
      <p:ext uri="{BB962C8B-B14F-4D97-AF65-F5344CB8AC3E}">
        <p14:creationId xmlns:p14="http://schemas.microsoft.com/office/powerpoint/2010/main" val="3082928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EA0DC2E-B1ED-A149-8704-4C64ECC6F9B0}"/>
              </a:ext>
            </a:extLst>
          </p:cNvPr>
          <p:cNvSpPr>
            <a:spLocks noGrp="1"/>
          </p:cNvSpPr>
          <p:nvPr>
            <p:ph idx="1"/>
          </p:nvPr>
        </p:nvSpPr>
        <p:spPr>
          <a:xfrm>
            <a:off x="1908175" y="1600201"/>
            <a:ext cx="6778625" cy="3701008"/>
          </a:xfrm>
        </p:spPr>
        <p:txBody>
          <a:bodyPr/>
          <a:lstStyle/>
          <a:p>
            <a:pPr marL="0" indent="0" algn="just">
              <a:buNone/>
            </a:pPr>
            <a:r>
              <a:rPr lang="it-IT" sz="2600" b="1" dirty="0">
                <a:solidFill>
                  <a:schemeClr val="tx1"/>
                </a:solidFill>
                <a:latin typeface="Academy Engraved LET Plain" panose="02000000000000000000" pitchFamily="2" charset="0"/>
              </a:rPr>
              <a:t>Non avere la colecisti o cistifellea può comportare qualche disturbo digestivo in tutti i regimi alimentari iperlipidici. La cistifellea immagazzina la bile e la immette al momento dell’arrivo del cibo nell’intestino tenue e ci consente di digerire i grassi alimentari. Quindi non solo la carne, ma anche un piatto di pasta particolarmente condita!! </a:t>
            </a:r>
          </a:p>
        </p:txBody>
      </p:sp>
    </p:spTree>
    <p:extLst>
      <p:ext uri="{BB962C8B-B14F-4D97-AF65-F5344CB8AC3E}">
        <p14:creationId xmlns:p14="http://schemas.microsoft.com/office/powerpoint/2010/main" val="3148404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C618B4D-B7D1-9640-9764-6AA23CCC89DC}"/>
              </a:ext>
            </a:extLst>
          </p:cNvPr>
          <p:cNvSpPr>
            <a:spLocks noGrp="1"/>
          </p:cNvSpPr>
          <p:nvPr>
            <p:ph idx="1"/>
          </p:nvPr>
        </p:nvSpPr>
        <p:spPr/>
        <p:txBody>
          <a:bodyPr/>
          <a:lstStyle/>
          <a:p>
            <a:pPr marL="0" indent="0" algn="just">
              <a:buNone/>
            </a:pPr>
            <a:r>
              <a:rPr lang="it-IT" sz="2600" dirty="0">
                <a:latin typeface="Academy Engraved LET Plain" panose="02000000000000000000" pitchFamily="2" charset="0"/>
              </a:rPr>
              <a:t>Si possono mangiare gli champignon?</a:t>
            </a:r>
          </a:p>
        </p:txBody>
      </p:sp>
    </p:spTree>
    <p:extLst>
      <p:ext uri="{BB962C8B-B14F-4D97-AF65-F5344CB8AC3E}">
        <p14:creationId xmlns:p14="http://schemas.microsoft.com/office/powerpoint/2010/main" val="2538165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D5DAA47-0543-824E-8FD7-84A8B2969EDA}"/>
              </a:ext>
            </a:extLst>
          </p:cNvPr>
          <p:cNvSpPr>
            <a:spLocks noGrp="1"/>
          </p:cNvSpPr>
          <p:nvPr>
            <p:ph idx="1"/>
          </p:nvPr>
        </p:nvSpPr>
        <p:spPr/>
        <p:txBody>
          <a:bodyPr/>
          <a:lstStyle/>
          <a:p>
            <a:pPr marL="0" indent="0" algn="just">
              <a:buNone/>
            </a:pPr>
            <a:endParaRPr lang="it-IT" sz="2600" b="1" dirty="0">
              <a:solidFill>
                <a:schemeClr val="tx1"/>
              </a:solidFill>
              <a:latin typeface="Academy Engraved LET Plain" panose="02000000000000000000" pitchFamily="2" charset="0"/>
            </a:endParaRPr>
          </a:p>
          <a:p>
            <a:pPr marL="0" indent="0" algn="just">
              <a:buNone/>
            </a:pPr>
            <a:endParaRPr lang="it-IT" sz="2600" b="1" dirty="0">
              <a:solidFill>
                <a:schemeClr val="tx1"/>
              </a:solidFill>
              <a:latin typeface="Academy Engraved LET Plain" panose="02000000000000000000" pitchFamily="2" charset="0"/>
            </a:endParaRPr>
          </a:p>
          <a:p>
            <a:pPr marL="0" indent="0" algn="just">
              <a:buNone/>
            </a:pPr>
            <a:r>
              <a:rPr lang="it-IT" sz="2600" b="1" dirty="0">
                <a:solidFill>
                  <a:schemeClr val="tx1"/>
                </a:solidFill>
                <a:latin typeface="Academy Engraved LET Plain" panose="02000000000000000000" pitchFamily="2" charset="0"/>
              </a:rPr>
              <a:t>Gli champignon crescono in campi concimai o letamai, poiché necessitano di un terreno particolarmente azotato. Non credo siano più sicuri delle altre tipologie per possibili tossinfezioni.</a:t>
            </a:r>
          </a:p>
        </p:txBody>
      </p:sp>
    </p:spTree>
    <p:extLst>
      <p:ext uri="{BB962C8B-B14F-4D97-AF65-F5344CB8AC3E}">
        <p14:creationId xmlns:p14="http://schemas.microsoft.com/office/powerpoint/2010/main" val="22123462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A3C7092-74D0-FB43-A966-6ECDE1E85277}"/>
              </a:ext>
            </a:extLst>
          </p:cNvPr>
          <p:cNvSpPr>
            <a:spLocks noGrp="1"/>
          </p:cNvSpPr>
          <p:nvPr>
            <p:ph idx="1"/>
          </p:nvPr>
        </p:nvSpPr>
        <p:spPr>
          <a:xfrm>
            <a:off x="684213" y="1773238"/>
            <a:ext cx="6985000" cy="2015802"/>
          </a:xfrm>
        </p:spPr>
        <p:txBody>
          <a:bodyPr/>
          <a:lstStyle/>
          <a:p>
            <a:pPr marL="0" indent="0" algn="just">
              <a:buNone/>
            </a:pPr>
            <a:endParaRPr lang="it-IT" sz="2600" dirty="0">
              <a:latin typeface="Academy Engraved LET Plain" panose="02000000000000000000" pitchFamily="2" charset="0"/>
            </a:endParaRPr>
          </a:p>
          <a:p>
            <a:pPr marL="0" indent="0" algn="just">
              <a:buNone/>
            </a:pPr>
            <a:endParaRPr lang="it-IT" sz="2600" dirty="0">
              <a:latin typeface="Academy Engraved LET Plain" panose="02000000000000000000" pitchFamily="2" charset="0"/>
            </a:endParaRPr>
          </a:p>
          <a:p>
            <a:pPr marL="0" indent="0" algn="just">
              <a:buNone/>
            </a:pPr>
            <a:r>
              <a:rPr lang="it-IT" sz="2600" dirty="0">
                <a:latin typeface="Academy Engraved LET Plain" panose="02000000000000000000" pitchFamily="2" charset="0"/>
              </a:rPr>
              <a:t>Ho spesso valori alti di potassio, quali sono gli alimenti da evitare?</a:t>
            </a:r>
          </a:p>
        </p:txBody>
      </p:sp>
    </p:spTree>
    <p:extLst>
      <p:ext uri="{BB962C8B-B14F-4D97-AF65-F5344CB8AC3E}">
        <p14:creationId xmlns:p14="http://schemas.microsoft.com/office/powerpoint/2010/main" val="5905802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C691996-19CB-8743-B56E-30B68E3F1EAF}"/>
              </a:ext>
            </a:extLst>
          </p:cNvPr>
          <p:cNvSpPr>
            <a:spLocks noGrp="1"/>
          </p:cNvSpPr>
          <p:nvPr>
            <p:ph idx="1"/>
          </p:nvPr>
        </p:nvSpPr>
        <p:spPr>
          <a:xfrm>
            <a:off x="1907704" y="1340768"/>
            <a:ext cx="6778625" cy="5256584"/>
          </a:xfrm>
        </p:spPr>
        <p:txBody>
          <a:bodyPr/>
          <a:lstStyle/>
          <a:p>
            <a:pPr marL="0" indent="0">
              <a:buNone/>
            </a:pPr>
            <a:r>
              <a:rPr lang="it-IT" sz="2600" b="1" dirty="0">
                <a:solidFill>
                  <a:schemeClr val="tx1"/>
                </a:solidFill>
                <a:latin typeface="Academy Engraved LET Plain" panose="02000000000000000000" pitchFamily="2" charset="0"/>
              </a:rPr>
              <a:t>In caso di potassio alto sarebbe utile porre attenzione ad alcuni alimenti: </a:t>
            </a:r>
          </a:p>
          <a:p>
            <a:pPr>
              <a:buFontTx/>
              <a:buChar char="-"/>
            </a:pPr>
            <a:r>
              <a:rPr lang="it-IT" sz="2600" b="1" dirty="0">
                <a:solidFill>
                  <a:schemeClr val="tx1"/>
                </a:solidFill>
                <a:latin typeface="Academy Engraved LET Plain" panose="02000000000000000000" pitchFamily="2" charset="0"/>
              </a:rPr>
              <a:t>The, caffè, cioccolato</a:t>
            </a:r>
          </a:p>
          <a:p>
            <a:pPr>
              <a:buFontTx/>
              <a:buChar char="-"/>
            </a:pPr>
            <a:r>
              <a:rPr lang="it-IT" sz="2600" b="1" dirty="0">
                <a:solidFill>
                  <a:schemeClr val="tx1"/>
                </a:solidFill>
                <a:latin typeface="Academy Engraved LET Plain" panose="02000000000000000000" pitchFamily="2" charset="0"/>
              </a:rPr>
              <a:t>Legumi, soprattutto se secchi, ma anche freschi (fagioli, soia, piselli, lenticchie, ceci)</a:t>
            </a:r>
          </a:p>
          <a:p>
            <a:pPr>
              <a:buFontTx/>
              <a:buChar char="-"/>
            </a:pPr>
            <a:r>
              <a:rPr lang="it-IT" sz="2600" b="1" dirty="0">
                <a:solidFill>
                  <a:schemeClr val="tx1"/>
                </a:solidFill>
                <a:latin typeface="Academy Engraved LET Plain" panose="02000000000000000000" pitchFamily="2" charset="0"/>
              </a:rPr>
              <a:t>Frutta secca e disidratata (pistacchi, mandorle, datteri, albicocche, noci pecan, castagne, prugne)</a:t>
            </a:r>
          </a:p>
          <a:p>
            <a:pPr>
              <a:buFontTx/>
              <a:buChar char="-"/>
            </a:pPr>
            <a:r>
              <a:rPr lang="it-IT" sz="2600" b="1" dirty="0">
                <a:solidFill>
                  <a:schemeClr val="tx1"/>
                </a:solidFill>
                <a:latin typeface="Academy Engraved LET Plain" panose="02000000000000000000" pitchFamily="2" charset="0"/>
              </a:rPr>
              <a:t>Insaccati e affettati</a:t>
            </a:r>
          </a:p>
          <a:p>
            <a:pPr>
              <a:buFontTx/>
              <a:buChar char="-"/>
            </a:pPr>
            <a:r>
              <a:rPr lang="it-IT" sz="2600" b="1" dirty="0">
                <a:solidFill>
                  <a:schemeClr val="tx1"/>
                </a:solidFill>
                <a:latin typeface="Academy Engraved LET Plain" panose="02000000000000000000" pitchFamily="2" charset="0"/>
              </a:rPr>
              <a:t>Patate</a:t>
            </a:r>
          </a:p>
          <a:p>
            <a:pPr>
              <a:buFontTx/>
              <a:buChar char="-"/>
            </a:pPr>
            <a:endParaRPr lang="it-IT" sz="2600" b="1" dirty="0">
              <a:solidFill>
                <a:schemeClr val="tx1"/>
              </a:solidFill>
              <a:latin typeface="Academy Engraved LET Plain" panose="02000000000000000000" pitchFamily="2" charset="0"/>
            </a:endParaRPr>
          </a:p>
          <a:p>
            <a:pPr>
              <a:buFontTx/>
              <a:buChar char="-"/>
            </a:pPr>
            <a:endParaRPr lang="it-IT" dirty="0"/>
          </a:p>
        </p:txBody>
      </p:sp>
    </p:spTree>
    <p:extLst>
      <p:ext uri="{BB962C8B-B14F-4D97-AF65-F5344CB8AC3E}">
        <p14:creationId xmlns:p14="http://schemas.microsoft.com/office/powerpoint/2010/main" val="4545119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F729CE-D807-BD4A-ADBA-7C9EC1C1FBF1}"/>
              </a:ext>
            </a:extLst>
          </p:cNvPr>
          <p:cNvSpPr>
            <a:spLocks noGrp="1"/>
          </p:cNvSpPr>
          <p:nvPr>
            <p:ph type="title"/>
          </p:nvPr>
        </p:nvSpPr>
        <p:spPr/>
        <p:txBody>
          <a:bodyPr/>
          <a:lstStyle/>
          <a:p>
            <a:pPr algn="ctr"/>
            <a:r>
              <a:rPr lang="it-IT" dirty="0">
                <a:latin typeface="Academy Engraved LET Plain" panose="02000000000000000000" pitchFamily="2" charset="0"/>
              </a:rPr>
              <a:t>TAKE HOME MESSAGE</a:t>
            </a:r>
          </a:p>
        </p:txBody>
      </p:sp>
      <p:sp>
        <p:nvSpPr>
          <p:cNvPr id="3" name="Segnaposto contenuto 2">
            <a:extLst>
              <a:ext uri="{FF2B5EF4-FFF2-40B4-BE49-F238E27FC236}">
                <a16:creationId xmlns:a16="http://schemas.microsoft.com/office/drawing/2014/main" id="{1BD85AF5-D661-CE49-9DAD-D535615C782A}"/>
              </a:ext>
            </a:extLst>
          </p:cNvPr>
          <p:cNvSpPr>
            <a:spLocks noGrp="1"/>
          </p:cNvSpPr>
          <p:nvPr>
            <p:ph idx="1"/>
          </p:nvPr>
        </p:nvSpPr>
        <p:spPr>
          <a:xfrm>
            <a:off x="323528" y="1700808"/>
            <a:ext cx="6985000" cy="4824412"/>
          </a:xfrm>
        </p:spPr>
        <p:txBody>
          <a:bodyPr/>
          <a:lstStyle/>
          <a:p>
            <a:pPr algn="just"/>
            <a:r>
              <a:rPr lang="it-IT" sz="2600" dirty="0">
                <a:latin typeface="Academy Engraved LET Plain" panose="02000000000000000000" pitchFamily="2" charset="0"/>
              </a:rPr>
              <a:t>L’alimentazione lavora sui fattori di rischio, alterandoli (riducendoli o aumentandoli) ma non cura</a:t>
            </a:r>
          </a:p>
          <a:p>
            <a:pPr algn="just"/>
            <a:r>
              <a:rPr lang="it-IT" sz="2600" dirty="0">
                <a:latin typeface="Academy Engraved LET Plain" panose="02000000000000000000" pitchFamily="2" charset="0"/>
              </a:rPr>
              <a:t>Una volt fatto un trapianto non si può mangiare proprio tutto</a:t>
            </a:r>
          </a:p>
          <a:p>
            <a:pPr algn="just"/>
            <a:r>
              <a:rPr lang="it-IT" sz="2600" dirty="0">
                <a:latin typeface="Academy Engraved LET Plain" panose="02000000000000000000" pitchFamily="2" charset="0"/>
              </a:rPr>
              <a:t>Avere un regime alimentare mi può consentire di avere meno accessi in ospedale</a:t>
            </a:r>
          </a:p>
          <a:p>
            <a:pPr algn="just"/>
            <a:r>
              <a:rPr lang="it-IT" sz="2600" dirty="0">
                <a:latin typeface="Academy Engraved LET Plain" panose="02000000000000000000" pitchFamily="2" charset="0"/>
              </a:rPr>
              <a:t>A parte respirare, mangiare bisogna farlo per forza, tanto vale farlo nella maniera più corretta possibile</a:t>
            </a:r>
          </a:p>
        </p:txBody>
      </p:sp>
    </p:spTree>
    <p:extLst>
      <p:ext uri="{BB962C8B-B14F-4D97-AF65-F5344CB8AC3E}">
        <p14:creationId xmlns:p14="http://schemas.microsoft.com/office/powerpoint/2010/main" val="696873191"/>
      </p:ext>
    </p:extLst>
  </p:cSld>
  <p:clrMapOvr>
    <a:masterClrMapping/>
  </p:clrMapOvr>
</p:sld>
</file>

<file path=ppt/theme/theme1.xml><?xml version="1.0" encoding="utf-8"?>
<a:theme xmlns:a="http://schemas.openxmlformats.org/drawingml/2006/main" name="template">
  <a:themeElements>
    <a:clrScheme name="template 4">
      <a:dk1>
        <a:srgbClr val="4D4D4D"/>
      </a:dk1>
      <a:lt1>
        <a:srgbClr val="FFFFFF"/>
      </a:lt1>
      <a:dk2>
        <a:srgbClr val="000000"/>
      </a:dk2>
      <a:lt2>
        <a:srgbClr val="9B6902"/>
      </a:lt2>
      <a:accent1>
        <a:srgbClr val="C75E00"/>
      </a:accent1>
      <a:accent2>
        <a:srgbClr val="FED416"/>
      </a:accent2>
      <a:accent3>
        <a:srgbClr val="FFFFFF"/>
      </a:accent3>
      <a:accent4>
        <a:srgbClr val="404040"/>
      </a:accent4>
      <a:accent5>
        <a:srgbClr val="E0B6AA"/>
      </a:accent5>
      <a:accent6>
        <a:srgbClr val="E6C013"/>
      </a:accent6>
      <a:hlink>
        <a:srgbClr val="EE6600"/>
      </a:hlink>
      <a:folHlink>
        <a:srgbClr val="EAEAEA"/>
      </a:folHlink>
    </a:clrScheme>
    <a:fontScheme name="template">
      <a:majorFont>
        <a:latin typeface="Dosis"/>
        <a:ea typeface=""/>
        <a:cs typeface=""/>
      </a:majorFont>
      <a:minorFont>
        <a:latin typeface="Dosi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lnDef>
  </a:objectDefaults>
  <a:extraClrSchemeLst>
    <a:extraClrScheme>
      <a:clrScheme name="template 1">
        <a:dk1>
          <a:srgbClr val="4D4D4D"/>
        </a:dk1>
        <a:lt1>
          <a:srgbClr val="FFFFFF"/>
        </a:lt1>
        <a:dk2>
          <a:srgbClr val="000000"/>
        </a:dk2>
        <a:lt2>
          <a:srgbClr val="D5E1F3"/>
        </a:lt2>
        <a:accent1>
          <a:srgbClr val="BC4417"/>
        </a:accent1>
        <a:accent2>
          <a:srgbClr val="CF9C1C"/>
        </a:accent2>
        <a:accent3>
          <a:srgbClr val="FFFFFF"/>
        </a:accent3>
        <a:accent4>
          <a:srgbClr val="404040"/>
        </a:accent4>
        <a:accent5>
          <a:srgbClr val="DAB0AB"/>
        </a:accent5>
        <a:accent6>
          <a:srgbClr val="BB8D18"/>
        </a:accent6>
        <a:hlink>
          <a:srgbClr val="E8C97C"/>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000000"/>
        </a:dk2>
        <a:lt2>
          <a:srgbClr val="986615"/>
        </a:lt2>
        <a:accent1>
          <a:srgbClr val="BF4413"/>
        </a:accent1>
        <a:accent2>
          <a:srgbClr val="FFAB21"/>
        </a:accent2>
        <a:accent3>
          <a:srgbClr val="FFFFFF"/>
        </a:accent3>
        <a:accent4>
          <a:srgbClr val="404040"/>
        </a:accent4>
        <a:accent5>
          <a:srgbClr val="DCB0AA"/>
        </a:accent5>
        <a:accent6>
          <a:srgbClr val="E79B1D"/>
        </a:accent6>
        <a:hlink>
          <a:srgbClr val="C5A379"/>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000000"/>
        </a:dk2>
        <a:lt2>
          <a:srgbClr val="4A1B17"/>
        </a:lt2>
        <a:accent1>
          <a:srgbClr val="C66C00"/>
        </a:accent1>
        <a:accent2>
          <a:srgbClr val="FED416"/>
        </a:accent2>
        <a:accent3>
          <a:srgbClr val="FFFFFF"/>
        </a:accent3>
        <a:accent4>
          <a:srgbClr val="404040"/>
        </a:accent4>
        <a:accent5>
          <a:srgbClr val="DFBAAA"/>
        </a:accent5>
        <a:accent6>
          <a:srgbClr val="E6C013"/>
        </a:accent6>
        <a:hlink>
          <a:srgbClr val="FFDE93"/>
        </a:hlink>
        <a:folHlink>
          <a:srgbClr val="EAEAEA"/>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000000"/>
        </a:dk2>
        <a:lt2>
          <a:srgbClr val="9B6902"/>
        </a:lt2>
        <a:accent1>
          <a:srgbClr val="C75E00"/>
        </a:accent1>
        <a:accent2>
          <a:srgbClr val="FED416"/>
        </a:accent2>
        <a:accent3>
          <a:srgbClr val="FFFFFF"/>
        </a:accent3>
        <a:accent4>
          <a:srgbClr val="404040"/>
        </a:accent4>
        <a:accent5>
          <a:srgbClr val="E0B6AA"/>
        </a:accent5>
        <a:accent6>
          <a:srgbClr val="E6C013"/>
        </a:accent6>
        <a:hlink>
          <a:srgbClr val="EE6600"/>
        </a:hlink>
        <a:folHlink>
          <a:srgbClr val="EAEAEA"/>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000000"/>
        </a:dk2>
        <a:lt2>
          <a:srgbClr val="570301"/>
        </a:lt2>
        <a:accent1>
          <a:srgbClr val="D37E00"/>
        </a:accent1>
        <a:accent2>
          <a:srgbClr val="F5CB03"/>
        </a:accent2>
        <a:accent3>
          <a:srgbClr val="FFFFFF"/>
        </a:accent3>
        <a:accent4>
          <a:srgbClr val="404040"/>
        </a:accent4>
        <a:accent5>
          <a:srgbClr val="E6C0AA"/>
        </a:accent5>
        <a:accent6>
          <a:srgbClr val="DEB802"/>
        </a:accent6>
        <a:hlink>
          <a:srgbClr val="D86001"/>
        </a:hlink>
        <a:folHlink>
          <a:srgbClr val="EAEAEA"/>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000000"/>
        </a:dk2>
        <a:lt2>
          <a:srgbClr val="713C0C"/>
        </a:lt2>
        <a:accent1>
          <a:srgbClr val="E4B058"/>
        </a:accent1>
        <a:accent2>
          <a:srgbClr val="FDD912"/>
        </a:accent2>
        <a:accent3>
          <a:srgbClr val="FFFFFF"/>
        </a:accent3>
        <a:accent4>
          <a:srgbClr val="404040"/>
        </a:accent4>
        <a:accent5>
          <a:srgbClr val="EFD4B4"/>
        </a:accent5>
        <a:accent6>
          <a:srgbClr val="E5C40F"/>
        </a:accent6>
        <a:hlink>
          <a:srgbClr val="E06301"/>
        </a:hlink>
        <a:folHlink>
          <a:srgbClr val="EAEAEA"/>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000000"/>
        </a:dk2>
        <a:lt2>
          <a:srgbClr val="953900"/>
        </a:lt2>
        <a:accent1>
          <a:srgbClr val="B65300"/>
        </a:accent1>
        <a:accent2>
          <a:srgbClr val="CE6A00"/>
        </a:accent2>
        <a:accent3>
          <a:srgbClr val="FFFFFF"/>
        </a:accent3>
        <a:accent4>
          <a:srgbClr val="404040"/>
        </a:accent4>
        <a:accent5>
          <a:srgbClr val="D7B3AA"/>
        </a:accent5>
        <a:accent6>
          <a:srgbClr val="BA5F00"/>
        </a:accent6>
        <a:hlink>
          <a:srgbClr val="F0A806"/>
        </a:hlink>
        <a:folHlink>
          <a:srgbClr val="FFE6CD"/>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000000"/>
        </a:dk2>
        <a:lt2>
          <a:srgbClr val="D87200"/>
        </a:lt2>
        <a:accent1>
          <a:srgbClr val="E29B07"/>
        </a:accent1>
        <a:accent2>
          <a:srgbClr val="EDBF03"/>
        </a:accent2>
        <a:accent3>
          <a:srgbClr val="FFFFFF"/>
        </a:accent3>
        <a:accent4>
          <a:srgbClr val="404040"/>
        </a:accent4>
        <a:accent5>
          <a:srgbClr val="EECBAA"/>
        </a:accent5>
        <a:accent6>
          <a:srgbClr val="D7AD02"/>
        </a:accent6>
        <a:hlink>
          <a:srgbClr val="7CA43F"/>
        </a:hlink>
        <a:folHlink>
          <a:srgbClr val="FFE6CD"/>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000000"/>
        </a:dk2>
        <a:lt2>
          <a:srgbClr val="D24D06"/>
        </a:lt2>
        <a:accent1>
          <a:srgbClr val="E59709"/>
        </a:accent1>
        <a:accent2>
          <a:srgbClr val="E9AC24"/>
        </a:accent2>
        <a:accent3>
          <a:srgbClr val="FFFFFF"/>
        </a:accent3>
        <a:accent4>
          <a:srgbClr val="404040"/>
        </a:accent4>
        <a:accent5>
          <a:srgbClr val="F0C9AA"/>
        </a:accent5>
        <a:accent6>
          <a:srgbClr val="D39B20"/>
        </a:accent6>
        <a:hlink>
          <a:srgbClr val="F7B80B"/>
        </a:hlink>
        <a:folHlink>
          <a:srgbClr val="FFE6CD"/>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000000"/>
        </a:dk2>
        <a:lt2>
          <a:srgbClr val="CD5003"/>
        </a:lt2>
        <a:accent1>
          <a:srgbClr val="419DCF"/>
        </a:accent1>
        <a:accent2>
          <a:srgbClr val="BC1F1F"/>
        </a:accent2>
        <a:accent3>
          <a:srgbClr val="FFFFFF"/>
        </a:accent3>
        <a:accent4>
          <a:srgbClr val="404040"/>
        </a:accent4>
        <a:accent5>
          <a:srgbClr val="B0CCE4"/>
        </a:accent5>
        <a:accent6>
          <a:srgbClr val="AA1B1B"/>
        </a:accent6>
        <a:hlink>
          <a:srgbClr val="FFE42F"/>
        </a:hlink>
        <a:folHlink>
          <a:srgbClr val="FFE6CD"/>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000000"/>
        </a:dk2>
        <a:lt2>
          <a:srgbClr val="DF2905"/>
        </a:lt2>
        <a:accent1>
          <a:srgbClr val="D05203"/>
        </a:accent1>
        <a:accent2>
          <a:srgbClr val="72A3E1"/>
        </a:accent2>
        <a:accent3>
          <a:srgbClr val="FFFFFF"/>
        </a:accent3>
        <a:accent4>
          <a:srgbClr val="404040"/>
        </a:accent4>
        <a:accent5>
          <a:srgbClr val="E4B3AA"/>
        </a:accent5>
        <a:accent6>
          <a:srgbClr val="6793CC"/>
        </a:accent6>
        <a:hlink>
          <a:srgbClr val="F3A105"/>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Dosis"/>
        <a:ea typeface=""/>
        <a:cs typeface=""/>
      </a:majorFont>
      <a:minorFont>
        <a:latin typeface="Dosi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1"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3708</TotalTime>
  <Words>1558</Words>
  <Application>Microsoft Macintosh PowerPoint</Application>
  <PresentationFormat>Presentazione su schermo (4:3)</PresentationFormat>
  <Paragraphs>122</Paragraphs>
  <Slides>40</Slides>
  <Notes>0</Notes>
  <HiddenSlides>0</HiddenSlides>
  <MMClips>0</MMClips>
  <ScaleCrop>false</ScaleCrop>
  <HeadingPairs>
    <vt:vector size="6" baseType="variant">
      <vt:variant>
        <vt:lpstr>Caratteri utilizzati</vt:lpstr>
      </vt:variant>
      <vt:variant>
        <vt:i4>3</vt:i4>
      </vt:variant>
      <vt:variant>
        <vt:lpstr>Tema</vt:lpstr>
      </vt:variant>
      <vt:variant>
        <vt:i4>2</vt:i4>
      </vt:variant>
      <vt:variant>
        <vt:lpstr>Titoli diapositive</vt:lpstr>
      </vt:variant>
      <vt:variant>
        <vt:i4>40</vt:i4>
      </vt:variant>
    </vt:vector>
  </HeadingPairs>
  <TitlesOfParts>
    <vt:vector size="45" baseType="lpstr">
      <vt:lpstr>Academy Engraved LET Plain</vt:lpstr>
      <vt:lpstr>Arial</vt:lpstr>
      <vt:lpstr>Dosis</vt:lpstr>
      <vt:lpstr>template</vt:lpstr>
      <vt:lpstr>Custom Design</vt:lpstr>
      <vt:lpstr>ALIMENTAZIONE COME PARTE DELLA TERAPIA</vt:lpstr>
      <vt:lpstr>Presentazione standard di PowerPoint</vt:lpstr>
      <vt:lpstr>Presentazione standard di PowerPoint</vt:lpstr>
      <vt:lpstr>Presentazione standard di PowerPoint</vt:lpstr>
      <vt:lpstr>Presentazione standard di PowerPoint</vt:lpstr>
      <vt:lpstr>Perché imparare a mangiare?</vt:lpstr>
      <vt:lpstr>Presentazione standard di PowerPoint</vt:lpstr>
      <vt:lpstr>Quali?</vt:lpstr>
      <vt:lpstr>Devo preoccuparmi solo delle interazioni con l’immunosoppressore?</vt:lpstr>
      <vt:lpstr>Cosa si intende per tossinfezione alimentare?</vt:lpstr>
      <vt:lpstr>Come faccio a scegliere?</vt:lpstr>
      <vt:lpstr>C’è altro?!?!?!?!?!</vt:lpstr>
      <vt:lpstr>Presentazione standard di PowerPoint</vt:lpstr>
      <vt:lpstr>LE VOSTRE DOMANDE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TAKE HOME MESSAGE</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dc:creator>
  <cp:lastModifiedBy>Ste .</cp:lastModifiedBy>
  <cp:revision>31</cp:revision>
  <dcterms:created xsi:type="dcterms:W3CDTF">2013-07-19T08:15:28Z</dcterms:created>
  <dcterms:modified xsi:type="dcterms:W3CDTF">2024-04-13T07:07:30Z</dcterms:modified>
</cp:coreProperties>
</file>